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347" r:id="rId5"/>
    <p:sldId id="399" r:id="rId6"/>
    <p:sldId id="410" r:id="rId7"/>
    <p:sldId id="430" r:id="rId8"/>
    <p:sldId id="425" r:id="rId9"/>
    <p:sldId id="435" r:id="rId10"/>
    <p:sldId id="434" r:id="rId11"/>
    <p:sldId id="432" r:id="rId12"/>
    <p:sldId id="423" r:id="rId13"/>
    <p:sldId id="424" r:id="rId14"/>
    <p:sldId id="411" r:id="rId15"/>
    <p:sldId id="426" r:id="rId16"/>
    <p:sldId id="433" r:id="rId17"/>
    <p:sldId id="344" r:id="rId18"/>
    <p:sldId id="412" r:id="rId19"/>
    <p:sldId id="422" r:id="rId20"/>
    <p:sldId id="43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F1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357" autoAdjust="0"/>
  </p:normalViewPr>
  <p:slideViewPr>
    <p:cSldViewPr snapToGrid="0">
      <p:cViewPr varScale="1">
        <p:scale>
          <a:sx n="72" d="100"/>
          <a:sy n="72" d="100"/>
        </p:scale>
        <p:origin x="1128"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36" tIns="46569" rIns="93136" bIns="4656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36" tIns="46569" rIns="93136" bIns="46569" rtlCol="0"/>
          <a:lstStyle>
            <a:lvl1pPr algn="r">
              <a:defRPr sz="1200"/>
            </a:lvl1pPr>
          </a:lstStyle>
          <a:p>
            <a:fld id="{0933E7EA-57D8-439D-A525-7309F8F36DB2}" type="datetimeFigureOut">
              <a:rPr lang="en-US" smtClean="0"/>
              <a:t>12/26/2023</a:t>
            </a:fld>
            <a:endParaRPr lang="en-US"/>
          </a:p>
        </p:txBody>
      </p:sp>
      <p:sp>
        <p:nvSpPr>
          <p:cNvPr id="4" name="Footer Placeholder 3"/>
          <p:cNvSpPr>
            <a:spLocks noGrp="1"/>
          </p:cNvSpPr>
          <p:nvPr>
            <p:ph type="ftr" sz="quarter" idx="2"/>
          </p:nvPr>
        </p:nvSpPr>
        <p:spPr>
          <a:xfrm>
            <a:off x="0" y="8829970"/>
            <a:ext cx="3037840" cy="466433"/>
          </a:xfrm>
          <a:prstGeom prst="rect">
            <a:avLst/>
          </a:prstGeom>
        </p:spPr>
        <p:txBody>
          <a:bodyPr vert="horz" lIns="93136" tIns="46569" rIns="93136" bIns="4656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0"/>
            <a:ext cx="3037840" cy="466433"/>
          </a:xfrm>
          <a:prstGeom prst="rect">
            <a:avLst/>
          </a:prstGeom>
        </p:spPr>
        <p:txBody>
          <a:bodyPr vert="horz" lIns="93136" tIns="46569" rIns="93136" bIns="46569" rtlCol="0" anchor="b"/>
          <a:lstStyle>
            <a:lvl1pPr algn="r">
              <a:defRPr sz="1200"/>
            </a:lvl1pPr>
          </a:lstStyle>
          <a:p>
            <a:fld id="{81797446-C84F-41F5-B4E2-CEB09E786CDC}" type="slidenum">
              <a:rPr lang="en-US" smtClean="0"/>
              <a:t>‹#›</a:t>
            </a:fld>
            <a:endParaRPr lang="en-US"/>
          </a:p>
        </p:txBody>
      </p:sp>
    </p:spTree>
    <p:extLst>
      <p:ext uri="{BB962C8B-B14F-4D97-AF65-F5344CB8AC3E}">
        <p14:creationId xmlns:p14="http://schemas.microsoft.com/office/powerpoint/2010/main" val="427671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6" tIns="46569" rIns="93136" bIns="4656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36" tIns="46569" rIns="93136" bIns="46569" rtlCol="0"/>
          <a:lstStyle>
            <a:lvl1pPr algn="r">
              <a:defRPr sz="1200"/>
            </a:lvl1pPr>
          </a:lstStyle>
          <a:p>
            <a:fld id="{1C124EBE-245C-421C-B38E-1DB050617BDD}" type="datetimeFigureOut">
              <a:rPr lang="en-US" smtClean="0"/>
              <a:t>12/26/2023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6" tIns="46569" rIns="93136" bIns="4656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36" tIns="46569" rIns="93136" bIns="4656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36" tIns="46569" rIns="93136" bIns="4656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36" tIns="46569" rIns="93136" bIns="46569" rtlCol="0" anchor="b"/>
          <a:lstStyle>
            <a:lvl1pPr algn="r">
              <a:defRPr sz="1200"/>
            </a:lvl1pPr>
          </a:lstStyle>
          <a:p>
            <a:fld id="{A9DF3E5A-C309-4C36-9806-3F714C20DA0D}" type="slidenum">
              <a:rPr lang="en-US" smtClean="0"/>
              <a:t>‹#›</a:t>
            </a:fld>
            <a:endParaRPr lang="en-US"/>
          </a:p>
        </p:txBody>
      </p:sp>
    </p:spTree>
    <p:extLst>
      <p:ext uri="{BB962C8B-B14F-4D97-AF65-F5344CB8AC3E}">
        <p14:creationId xmlns:p14="http://schemas.microsoft.com/office/powerpoint/2010/main" val="42844810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126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0680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1033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8962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5155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05118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Rectangle 3"/>
          <p:cNvSpPr/>
          <p:nvPr/>
        </p:nvSpPr>
        <p:spPr>
          <a:xfrm>
            <a:off x="0" y="9525"/>
            <a:ext cx="9144000" cy="4802188"/>
          </a:xfrm>
          <a:prstGeom prst="rect">
            <a:avLst/>
          </a:prstGeom>
          <a:solidFill>
            <a:srgbClr val="00445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a:xfrm>
            <a:off x="0" y="4811697"/>
            <a:ext cx="9144000" cy="62144"/>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Text Placeholder 9"/>
          <p:cNvSpPr>
            <a:spLocks noGrp="1"/>
          </p:cNvSpPr>
          <p:nvPr>
            <p:ph type="body" sz="quarter" idx="10"/>
          </p:nvPr>
        </p:nvSpPr>
        <p:spPr>
          <a:xfrm>
            <a:off x="1900238" y="595021"/>
            <a:ext cx="6843712" cy="2006138"/>
          </a:xfrm>
        </p:spPr>
        <p:txBody>
          <a:bodyPr/>
          <a:lstStyle>
            <a:lvl1pPr marL="0" indent="0" algn="r">
              <a:buNone/>
              <a:defRPr sz="4800">
                <a:solidFill>
                  <a:schemeClr val="bg1"/>
                </a:solidFill>
              </a:defRPr>
            </a:lvl1pPr>
          </a:lstStyle>
          <a:p>
            <a:pPr lvl="0"/>
            <a:r>
              <a:rPr lang="en-US"/>
              <a:t>Click to edit Master text styles</a:t>
            </a:r>
          </a:p>
        </p:txBody>
      </p:sp>
      <p:sp>
        <p:nvSpPr>
          <p:cNvPr id="14" name="Text Placeholder 13"/>
          <p:cNvSpPr>
            <a:spLocks noGrp="1"/>
          </p:cNvSpPr>
          <p:nvPr>
            <p:ph type="body" sz="quarter" idx="11"/>
          </p:nvPr>
        </p:nvSpPr>
        <p:spPr>
          <a:xfrm>
            <a:off x="4910138" y="3390900"/>
            <a:ext cx="3833812" cy="906463"/>
          </a:xfrm>
        </p:spPr>
        <p:txBody>
          <a:bodyPr>
            <a:noAutofit/>
          </a:bodyPr>
          <a:lstStyle>
            <a:lvl1pPr marL="0" indent="0" algn="r">
              <a:buNone/>
              <a:defRPr sz="3200">
                <a:solidFill>
                  <a:schemeClr val="bg1"/>
                </a:solidFill>
              </a:defRPr>
            </a:lvl1pPr>
          </a:lstStyle>
          <a:p>
            <a:pPr lvl="0"/>
            <a:r>
              <a:rPr lang="en-US"/>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7328" y="6327190"/>
            <a:ext cx="2629345" cy="427644"/>
          </a:xfrm>
          <a:prstGeom prst="rect">
            <a:avLst/>
          </a:prstGeom>
        </p:spPr>
      </p:pic>
      <p:sp>
        <p:nvSpPr>
          <p:cNvPr id="8" name="Slide Number Placeholder 5"/>
          <p:cNvSpPr>
            <a:spLocks noGrp="1"/>
          </p:cNvSpPr>
          <p:nvPr>
            <p:ph type="sldNum" sz="quarter" idx="12"/>
          </p:nvPr>
        </p:nvSpPr>
        <p:spPr>
          <a:xfrm>
            <a:off x="6457950" y="6356350"/>
            <a:ext cx="2057400" cy="365125"/>
          </a:xfrm>
        </p:spPr>
        <p:txBody>
          <a:bodyPr/>
          <a:lstStyle>
            <a:lvl1pPr>
              <a:defRPr/>
            </a:lvl1pPr>
          </a:lstStyle>
          <a:p>
            <a:fld id="{6395B1FE-02DB-4CCE-8F71-F86C2B27A979}" type="slidenum">
              <a:rPr lang="en-US" smtClean="0"/>
              <a:pPr/>
              <a:t>‹#›</a:t>
            </a:fld>
            <a:endParaRPr lang="en-US"/>
          </a:p>
        </p:txBody>
      </p:sp>
    </p:spTree>
    <p:extLst>
      <p:ext uri="{BB962C8B-B14F-4D97-AF65-F5344CB8AC3E}">
        <p14:creationId xmlns:p14="http://schemas.microsoft.com/office/powerpoint/2010/main" val="194603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EDDB7282-070D-4D24-B8FB-1AFEF8CF6B23}" type="datetime1">
              <a:rPr lang="en-US" smtClean="0"/>
              <a:t>12/26/2023</a:t>
            </a:fld>
            <a:endParaRPr lang="en-US"/>
          </a:p>
        </p:txBody>
      </p:sp>
      <p:sp>
        <p:nvSpPr>
          <p:cNvPr id="6" name="Slide Number Placeholder 5"/>
          <p:cNvSpPr>
            <a:spLocks noGrp="1"/>
          </p:cNvSpPr>
          <p:nvPr>
            <p:ph type="sldNum" sz="quarter" idx="12"/>
          </p:nvPr>
        </p:nvSpPr>
        <p:spPr/>
        <p:txBody>
          <a:bodyPr/>
          <a:lstStyle>
            <a:lvl1pPr>
              <a:defRPr/>
            </a:lvl1pPr>
          </a:lstStyle>
          <a:p>
            <a:fld id="{6395B1FE-02DB-4CCE-8F71-F86C2B27A979}" type="slidenum">
              <a:rPr lang="en-US" smtClean="0"/>
              <a:pPr/>
              <a:t>‹#›</a:t>
            </a:fld>
            <a:endParaRPr lang="en-US"/>
          </a:p>
        </p:txBody>
      </p:sp>
    </p:spTree>
    <p:extLst>
      <p:ext uri="{BB962C8B-B14F-4D97-AF65-F5344CB8AC3E}">
        <p14:creationId xmlns:p14="http://schemas.microsoft.com/office/powerpoint/2010/main" val="248489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4613"/>
            <a:ext cx="7886700" cy="1325562"/>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58F48A2-0DD6-488B-AE1E-76CBFE9D68E9}" type="datetime1">
              <a:rPr lang="en-US" smtClean="0"/>
              <a:t>12/26/2023</a:t>
            </a:fld>
            <a:endParaRPr lang="en-US"/>
          </a:p>
        </p:txBody>
      </p:sp>
      <p:sp>
        <p:nvSpPr>
          <p:cNvPr id="6" name="Slide Number Placeholder 5"/>
          <p:cNvSpPr>
            <a:spLocks noGrp="1"/>
          </p:cNvSpPr>
          <p:nvPr>
            <p:ph type="sldNum" sz="quarter" idx="12"/>
          </p:nvPr>
        </p:nvSpPr>
        <p:spPr/>
        <p:txBody>
          <a:bodyPr/>
          <a:lstStyle>
            <a:lvl1pPr>
              <a:defRPr/>
            </a:lvl1pPr>
          </a:lstStyle>
          <a:p>
            <a:fld id="{6395B1FE-02DB-4CCE-8F71-F86C2B27A979}"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57328" y="6327190"/>
            <a:ext cx="2629345" cy="427644"/>
          </a:xfrm>
          <a:prstGeom prst="rect">
            <a:avLst/>
          </a:prstGeom>
        </p:spPr>
      </p:pic>
    </p:spTree>
    <p:extLst>
      <p:ext uri="{BB962C8B-B14F-4D97-AF65-F5344CB8AC3E}">
        <p14:creationId xmlns:p14="http://schemas.microsoft.com/office/powerpoint/2010/main" val="1764852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1438275"/>
          </a:xfrm>
          <a:prstGeom prst="rect">
            <a:avLst/>
          </a:prstGeom>
          <a:solidFill>
            <a:srgbClr val="00445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628650" y="74613"/>
            <a:ext cx="78867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add slide title</a:t>
            </a:r>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add text</a:t>
            </a:r>
          </a:p>
          <a:p>
            <a:pPr lvl="1"/>
            <a:r>
              <a:rPr lang="en-US" altLang="en-US"/>
              <a:t>Click to add text</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fld id="{B06C9FC9-D101-4F00-BFAD-160086C7E14E}" type="datetime1">
              <a:rPr lang="en-US" smtClean="0"/>
              <a:t>12/26/2023</a:t>
            </a:fld>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fld id="{6395B1FE-02DB-4CCE-8F71-F86C2B27A979}" type="slidenum">
              <a:rPr lang="en-US" smtClean="0"/>
              <a:pPr/>
              <a:t>‹#›</a:t>
            </a:fld>
            <a:endParaRPr lang="en-US"/>
          </a:p>
        </p:txBody>
      </p:sp>
      <p:sp>
        <p:nvSpPr>
          <p:cNvPr id="7" name="Rectangle 6"/>
          <p:cNvSpPr/>
          <p:nvPr/>
        </p:nvSpPr>
        <p:spPr>
          <a:xfrm>
            <a:off x="0" y="1458951"/>
            <a:ext cx="9144000" cy="62144"/>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3673035823"/>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Lst>
  <p:hf hdr="0" ftr="0" dt="0"/>
  <p:txStyles>
    <p:titleStyle>
      <a:lvl1pPr algn="ctr" rtl="0" eaLnBrk="1" fontAlgn="base" hangingPunct="1">
        <a:lnSpc>
          <a:spcPct val="90000"/>
        </a:lnSpc>
        <a:spcBef>
          <a:spcPct val="0"/>
        </a:spcBef>
        <a:spcAft>
          <a:spcPct val="0"/>
        </a:spcAft>
        <a:defRPr sz="4400" kern="1200">
          <a:solidFill>
            <a:schemeClr val="bg1"/>
          </a:solidFill>
          <a:latin typeface="+mj-lt"/>
          <a:ea typeface="+mj-ea"/>
          <a:cs typeface="+mj-cs"/>
        </a:defRPr>
      </a:lvl1pPr>
      <a:lvl2pPr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2pPr>
      <a:lvl3pPr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3pPr>
      <a:lvl4pPr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4pPr>
      <a:lvl5pPr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5pPr>
      <a:lvl6pPr marL="457200"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6pPr>
      <a:lvl7pPr marL="914400"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7pPr>
      <a:lvl8pPr marL="1371600"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8pPr>
      <a:lvl9pPr marL="1828800" algn="ctr" rtl="0" eaLnBrk="1" fontAlgn="base" hangingPunct="1">
        <a:lnSpc>
          <a:spcPct val="90000"/>
        </a:lnSpc>
        <a:spcBef>
          <a:spcPct val="0"/>
        </a:spcBef>
        <a:spcAft>
          <a:spcPct val="0"/>
        </a:spcAft>
        <a:defRPr sz="4400">
          <a:solidFill>
            <a:schemeClr val="bg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mncourts.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www.mncourts.gov/"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28600" y="381740"/>
            <a:ext cx="8515350" cy="1970842"/>
          </a:xfrm>
        </p:spPr>
        <p:txBody>
          <a:bodyPr/>
          <a:lstStyle/>
          <a:p>
            <a:pPr algn="ctr">
              <a:spcBef>
                <a:spcPts val="0"/>
              </a:spcBef>
            </a:pPr>
            <a:r>
              <a:rPr lang="en-US" dirty="0"/>
              <a:t>Extreme Risk Protection Orders</a:t>
            </a:r>
          </a:p>
          <a:p>
            <a:pPr algn="ctr">
              <a:spcBef>
                <a:spcPts val="0"/>
              </a:spcBef>
            </a:pPr>
            <a:endParaRPr lang="en-US" sz="4000" dirty="0"/>
          </a:p>
        </p:txBody>
      </p:sp>
      <p:sp>
        <p:nvSpPr>
          <p:cNvPr id="7" name="Text Placeholder 6"/>
          <p:cNvSpPr>
            <a:spLocks noGrp="1"/>
          </p:cNvSpPr>
          <p:nvPr>
            <p:ph type="body" sz="quarter" idx="11"/>
          </p:nvPr>
        </p:nvSpPr>
        <p:spPr>
          <a:xfrm>
            <a:off x="801188" y="2515152"/>
            <a:ext cx="8228511" cy="1970841"/>
          </a:xfrm>
        </p:spPr>
        <p:txBody>
          <a:bodyPr/>
          <a:lstStyle/>
          <a:p>
            <a:r>
              <a:rPr lang="en-US" sz="2800" dirty="0"/>
              <a:t>Karen Kampa Jaszewski</a:t>
            </a:r>
          </a:p>
          <a:p>
            <a:r>
              <a:rPr lang="en-US" sz="2400" dirty="0"/>
              <a:t>Legal Counsel Division | State Court Administrator’s Office</a:t>
            </a:r>
          </a:p>
          <a:p>
            <a:r>
              <a:rPr lang="en-US" sz="2800" dirty="0"/>
              <a:t>Mike </a:t>
            </a:r>
            <a:r>
              <a:rPr lang="en-US" sz="2800" dirty="0" err="1"/>
              <a:t>Monsrud</a:t>
            </a:r>
            <a:endParaRPr lang="en-US" sz="2800" dirty="0"/>
          </a:p>
          <a:p>
            <a:r>
              <a:rPr lang="en-US" sz="2400" dirty="0"/>
              <a:t>Assistant Executive Director | Minnesota Board of Peace Officer Standards and Training</a:t>
            </a:r>
          </a:p>
        </p:txBody>
      </p:sp>
      <p:sp>
        <p:nvSpPr>
          <p:cNvPr id="4" name="Text Placeholder 5">
            <a:extLst>
              <a:ext uri="{FF2B5EF4-FFF2-40B4-BE49-F238E27FC236}">
                <a16:creationId xmlns:a16="http://schemas.microsoft.com/office/drawing/2014/main" id="{46F61600-9CA4-4281-A972-E437A778FDAF}"/>
              </a:ext>
            </a:extLst>
          </p:cNvPr>
          <p:cNvSpPr txBox="1">
            <a:spLocks/>
          </p:cNvSpPr>
          <p:nvPr/>
        </p:nvSpPr>
        <p:spPr bwMode="auto">
          <a:xfrm>
            <a:off x="228600" y="1654629"/>
            <a:ext cx="8515350" cy="69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r" rtl="0" eaLnBrk="1" fontAlgn="base" hangingPunct="1">
              <a:lnSpc>
                <a:spcPct val="90000"/>
              </a:lnSpc>
              <a:spcBef>
                <a:spcPts val="1000"/>
              </a:spcBef>
              <a:spcAft>
                <a:spcPct val="0"/>
              </a:spcAft>
              <a:buClr>
                <a:schemeClr val="accent2"/>
              </a:buClr>
              <a:buFont typeface="Arial" panose="020B0604020202020204" pitchFamily="34" charset="0"/>
              <a:buNone/>
              <a:defRPr sz="4800" kern="1200">
                <a:solidFill>
                  <a:schemeClr val="bg1"/>
                </a:solidFill>
                <a:latin typeface="+mn-lt"/>
                <a:ea typeface="+mn-ea"/>
                <a:cs typeface="+mn-cs"/>
              </a:defRPr>
            </a:lvl1pPr>
            <a:lvl2pPr marL="685800" indent="-228600" algn="l" rtl="0" eaLnBrk="1" fontAlgn="base" hangingPunct="1">
              <a:lnSpc>
                <a:spcPct val="90000"/>
              </a:lnSpc>
              <a:spcBef>
                <a:spcPts val="500"/>
              </a:spcBef>
              <a:spcAft>
                <a:spcPct val="0"/>
              </a:spcAft>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US" sz="3200" dirty="0"/>
              <a:t>2023 MN Chiefs of Police Association Presentation</a:t>
            </a:r>
          </a:p>
          <a:p>
            <a:pPr algn="ctr">
              <a:spcBef>
                <a:spcPts val="0"/>
              </a:spcBef>
            </a:pPr>
            <a:endParaRPr lang="en-US" sz="2000" dirty="0"/>
          </a:p>
        </p:txBody>
      </p:sp>
    </p:spTree>
    <p:extLst>
      <p:ext uri="{BB962C8B-B14F-4D97-AF65-F5344CB8AC3E}">
        <p14:creationId xmlns:p14="http://schemas.microsoft.com/office/powerpoint/2010/main" val="2639001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741E0-F3DB-A05C-9836-6C2325EEE988}"/>
              </a:ext>
            </a:extLst>
          </p:cNvPr>
          <p:cNvSpPr>
            <a:spLocks noGrp="1"/>
          </p:cNvSpPr>
          <p:nvPr>
            <p:ph type="title"/>
          </p:nvPr>
        </p:nvSpPr>
        <p:spPr/>
        <p:txBody>
          <a:bodyPr/>
          <a:lstStyle/>
          <a:p>
            <a:r>
              <a:rPr lang="en-US" sz="4400" dirty="0">
                <a:ea typeface="+mn-lt"/>
                <a:cs typeface="+mn-lt"/>
              </a:rPr>
              <a:t>Criminal Penalties</a:t>
            </a:r>
            <a:endParaRPr lang="en-US" dirty="0"/>
          </a:p>
        </p:txBody>
      </p:sp>
      <p:sp>
        <p:nvSpPr>
          <p:cNvPr id="3" name="Content Placeholder 2">
            <a:extLst>
              <a:ext uri="{FF2B5EF4-FFF2-40B4-BE49-F238E27FC236}">
                <a16:creationId xmlns:a16="http://schemas.microsoft.com/office/drawing/2014/main" id="{41071243-8310-B53B-7A1A-2B070F139C38}"/>
              </a:ext>
            </a:extLst>
          </p:cNvPr>
          <p:cNvSpPr>
            <a:spLocks noGrp="1"/>
          </p:cNvSpPr>
          <p:nvPr>
            <p:ph idx="1"/>
          </p:nvPr>
        </p:nvSpPr>
        <p:spPr>
          <a:xfrm>
            <a:off x="409303" y="1825625"/>
            <a:ext cx="8106047" cy="4351338"/>
          </a:xfrm>
        </p:spPr>
        <p:txBody>
          <a:bodyPr/>
          <a:lstStyle/>
          <a:p>
            <a:r>
              <a:rPr lang="en-US" dirty="0">
                <a:ea typeface="+mn-lt"/>
                <a:cs typeface="+mn-lt"/>
              </a:rPr>
              <a:t>Minn. Stat. §  624.7177 makes it a gross misdemeanor to provide false info with intent to harass, etc. Also makes it a misdemeanor to violate an order by possessing a firearm, and adds a 5-year prohibition.</a:t>
            </a:r>
          </a:p>
          <a:p>
            <a:r>
              <a:rPr lang="en-US" dirty="0">
                <a:ea typeface="+mn-lt"/>
                <a:cs typeface="+mn-lt"/>
              </a:rPr>
              <a:t>Minn. Stat. §  624.713, subd. 1 amended to provide that anyone subject to an ERPO is ineligible to possess firearms or ammunition, making possession a gross misdemeanor under subdivision 2(c).</a:t>
            </a:r>
          </a:p>
          <a:p>
            <a:endParaRPr lang="en-US" dirty="0"/>
          </a:p>
        </p:txBody>
      </p:sp>
      <p:sp>
        <p:nvSpPr>
          <p:cNvPr id="4" name="Slide Number Placeholder 3">
            <a:extLst>
              <a:ext uri="{FF2B5EF4-FFF2-40B4-BE49-F238E27FC236}">
                <a16:creationId xmlns:a16="http://schemas.microsoft.com/office/drawing/2014/main" id="{9C235CB3-E969-2698-F814-4BE22ABCE107}"/>
              </a:ext>
            </a:extLst>
          </p:cNvPr>
          <p:cNvSpPr>
            <a:spLocks noGrp="1"/>
          </p:cNvSpPr>
          <p:nvPr>
            <p:ph type="sldNum" sz="quarter" idx="12"/>
          </p:nvPr>
        </p:nvSpPr>
        <p:spPr/>
        <p:txBody>
          <a:bodyPr/>
          <a:lstStyle/>
          <a:p>
            <a:fld id="{6395B1FE-02DB-4CCE-8F71-F86C2B27A979}" type="slidenum">
              <a:rPr lang="en-US" smtClean="0"/>
              <a:pPr/>
              <a:t>10</a:t>
            </a:fld>
            <a:endParaRPr lang="en-US"/>
          </a:p>
        </p:txBody>
      </p:sp>
    </p:spTree>
    <p:extLst>
      <p:ext uri="{BB962C8B-B14F-4D97-AF65-F5344CB8AC3E}">
        <p14:creationId xmlns:p14="http://schemas.microsoft.com/office/powerpoint/2010/main" val="190551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C6D18-FE5F-48BF-9A10-4B9B242583D1}"/>
              </a:ext>
            </a:extLst>
          </p:cNvPr>
          <p:cNvSpPr>
            <a:spLocks noGrp="1"/>
          </p:cNvSpPr>
          <p:nvPr>
            <p:ph type="title"/>
          </p:nvPr>
        </p:nvSpPr>
        <p:spPr/>
        <p:txBody>
          <a:bodyPr/>
          <a:lstStyle/>
          <a:p>
            <a:r>
              <a:rPr lang="en-US" sz="4400" dirty="0">
                <a:ea typeface="+mn-lt"/>
                <a:cs typeface="+mn-lt"/>
              </a:rPr>
              <a:t>Other Provisions</a:t>
            </a:r>
            <a:endParaRPr lang="en-US" dirty="0"/>
          </a:p>
        </p:txBody>
      </p:sp>
      <p:sp>
        <p:nvSpPr>
          <p:cNvPr id="3" name="Content Placeholder 2">
            <a:extLst>
              <a:ext uri="{FF2B5EF4-FFF2-40B4-BE49-F238E27FC236}">
                <a16:creationId xmlns:a16="http://schemas.microsoft.com/office/drawing/2014/main" id="{A7942891-D321-4091-9401-88C3B651628D}"/>
              </a:ext>
            </a:extLst>
          </p:cNvPr>
          <p:cNvSpPr>
            <a:spLocks noGrp="1"/>
          </p:cNvSpPr>
          <p:nvPr>
            <p:ph idx="1"/>
          </p:nvPr>
        </p:nvSpPr>
        <p:spPr>
          <a:xfrm>
            <a:off x="252549" y="1715590"/>
            <a:ext cx="8804365" cy="4640760"/>
          </a:xfrm>
        </p:spPr>
        <p:txBody>
          <a:bodyPr/>
          <a:lstStyle/>
          <a:p>
            <a:r>
              <a:rPr lang="en-US" sz="4000" dirty="0">
                <a:ea typeface="+mn-lt"/>
                <a:cs typeface="+mn-lt"/>
              </a:rPr>
              <a:t>Liability protections for law enforcement, prosecuting attorneys, mental health professionals.</a:t>
            </a:r>
          </a:p>
          <a:p>
            <a:r>
              <a:rPr lang="en-US" sz="4000" dirty="0">
                <a:ea typeface="+mn-lt"/>
                <a:cs typeface="+mn-lt"/>
              </a:rPr>
              <a:t>POST to develop model procedures and standards for firearms storage (Minn. Stat. § 626.8481).</a:t>
            </a:r>
          </a:p>
          <a:p>
            <a:endParaRPr lang="en-US" dirty="0"/>
          </a:p>
        </p:txBody>
      </p:sp>
      <p:sp>
        <p:nvSpPr>
          <p:cNvPr id="4" name="Slide Number Placeholder 3">
            <a:extLst>
              <a:ext uri="{FF2B5EF4-FFF2-40B4-BE49-F238E27FC236}">
                <a16:creationId xmlns:a16="http://schemas.microsoft.com/office/drawing/2014/main" id="{EBADC1F1-D166-4F54-A752-37E7CD11D09B}"/>
              </a:ext>
            </a:extLst>
          </p:cNvPr>
          <p:cNvSpPr>
            <a:spLocks noGrp="1"/>
          </p:cNvSpPr>
          <p:nvPr>
            <p:ph type="sldNum" sz="quarter" idx="12"/>
          </p:nvPr>
        </p:nvSpPr>
        <p:spPr/>
        <p:txBody>
          <a:bodyPr/>
          <a:lstStyle/>
          <a:p>
            <a:fld id="{6395B1FE-02DB-4CCE-8F71-F86C2B27A979}" type="slidenum">
              <a:rPr lang="en-US" smtClean="0"/>
              <a:pPr/>
              <a:t>11</a:t>
            </a:fld>
            <a:endParaRPr lang="en-US"/>
          </a:p>
        </p:txBody>
      </p:sp>
    </p:spTree>
    <p:extLst>
      <p:ext uri="{BB962C8B-B14F-4D97-AF65-F5344CB8AC3E}">
        <p14:creationId xmlns:p14="http://schemas.microsoft.com/office/powerpoint/2010/main" val="392137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CEF9-75BB-D2A1-28A7-BDC70C90CA0B}"/>
              </a:ext>
            </a:extLst>
          </p:cNvPr>
          <p:cNvSpPr>
            <a:spLocks noGrp="1"/>
          </p:cNvSpPr>
          <p:nvPr>
            <p:ph type="title"/>
          </p:nvPr>
        </p:nvSpPr>
        <p:spPr>
          <a:xfrm>
            <a:off x="628650" y="74613"/>
            <a:ext cx="7886700" cy="1945776"/>
          </a:xfrm>
        </p:spPr>
        <p:txBody>
          <a:bodyPr/>
          <a:lstStyle/>
          <a:p>
            <a:pPr marL="0" marR="0">
              <a:spcBef>
                <a:spcPts val="0"/>
              </a:spcBef>
              <a:spcAft>
                <a:spcPts val="0"/>
              </a:spcAft>
            </a:pPr>
            <a:r>
              <a:rPr lang="en-US" sz="3200" b="1" dirty="0">
                <a:effectLst/>
                <a:latin typeface="Calibri" panose="020F0502020204030204" pitchFamily="34" charset="0"/>
                <a:ea typeface="Calibri" panose="020F0502020204030204" pitchFamily="34" charset="0"/>
              </a:rPr>
              <a:t>(ERPO) FIREARMS STORAGE MODEL PROCEDURE </a:t>
            </a:r>
            <a:r>
              <a:rPr lang="en-US" sz="3200" dirty="0">
                <a:effectLst/>
                <a:latin typeface="Calibri" panose="020F0502020204030204" pitchFamily="34" charset="0"/>
                <a:ea typeface="Calibri" panose="020F0502020204030204" pitchFamily="34" charset="0"/>
              </a:rPr>
              <a:t>Minn. Stat. 624.7175</a:t>
            </a:r>
            <a:br>
              <a:rPr lang="en-US" sz="3200" dirty="0">
                <a:effectLst/>
                <a:latin typeface="Calibri" panose="020F0502020204030204" pitchFamily="34" charset="0"/>
                <a:ea typeface="Calibri" panose="020F0502020204030204" pitchFamily="34" charset="0"/>
              </a:rPr>
            </a:br>
            <a:r>
              <a:rPr lang="en-US" sz="3200" dirty="0">
                <a:effectLst/>
                <a:latin typeface="Calibri" panose="020F0502020204030204" pitchFamily="34" charset="0"/>
                <a:ea typeface="Calibri" panose="020F0502020204030204" pitchFamily="34" charset="0"/>
              </a:rPr>
              <a:t>Slide 1 of 2</a:t>
            </a:r>
            <a:br>
              <a:rPr lang="en-US" sz="44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BC420ADC-EFE1-A469-823F-E7D9ABE33B4D}"/>
              </a:ext>
            </a:extLst>
          </p:cNvPr>
          <p:cNvSpPr>
            <a:spLocks noGrp="1"/>
          </p:cNvSpPr>
          <p:nvPr>
            <p:ph idx="1"/>
          </p:nvPr>
        </p:nvSpPr>
        <p:spPr>
          <a:xfrm>
            <a:off x="278674" y="1619794"/>
            <a:ext cx="8717280" cy="4632960"/>
          </a:xfrm>
        </p:spPr>
        <p:txBody>
          <a:bodyPr/>
          <a:lstStyle/>
          <a:p>
            <a:pPr marL="0" marR="0" indent="0">
              <a:spcBef>
                <a:spcPts val="0"/>
              </a:spcBef>
              <a:spcAft>
                <a:spcPts val="0"/>
              </a:spcAft>
              <a:buNone/>
            </a:pPr>
            <a:r>
              <a:rPr lang="en-US" sz="2400" b="1" dirty="0">
                <a:effectLst/>
                <a:latin typeface="Calibri" panose="020F0502020204030204" pitchFamily="34" charset="0"/>
                <a:ea typeface="Calibri" panose="020F0502020204030204" pitchFamily="34" charset="0"/>
              </a:rPr>
              <a:t>PURPOSE:</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 </a:t>
            </a:r>
          </a:p>
          <a:p>
            <a:pPr>
              <a:spcBef>
                <a:spcPts val="0"/>
              </a:spcBef>
              <a:spcAft>
                <a:spcPts val="0"/>
              </a:spcAft>
            </a:pPr>
            <a:r>
              <a:rPr lang="en-US" sz="2400" dirty="0">
                <a:effectLst/>
                <a:latin typeface="Calibri" panose="020F0502020204030204" pitchFamily="34" charset="0"/>
                <a:ea typeface="Calibri" panose="020F0502020204030204" pitchFamily="34" charset="0"/>
              </a:rPr>
              <a:t>The purpose of this procedure is to establish guidelines for storing firearms when required by an Extreme Risk Protection Order (ERPO). </a:t>
            </a:r>
          </a:p>
          <a:p>
            <a:pPr marL="0" marR="0">
              <a:spcBef>
                <a:spcPts val="0"/>
              </a:spcBef>
              <a:spcAft>
                <a:spcPts val="0"/>
              </a:spcAft>
            </a:pP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400" b="1" dirty="0">
                <a:effectLst/>
                <a:latin typeface="Calibri" panose="020F0502020204030204" pitchFamily="34" charset="0"/>
                <a:ea typeface="Calibri" panose="020F0502020204030204" pitchFamily="34" charset="0"/>
              </a:rPr>
              <a:t>PROCEDURE:</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[PEACE OFFICERS] shall take possession of firearms as authorized and required by an ERPO. [PEACE OFFICERS] shall process and securely store the items according to established [AGENCY] policies and procedures for firearm storage. Refer to MSS 624.7175 for mandates.</a:t>
            </a:r>
          </a:p>
          <a:p>
            <a:endParaRPr lang="en-US" dirty="0"/>
          </a:p>
        </p:txBody>
      </p:sp>
      <p:sp>
        <p:nvSpPr>
          <p:cNvPr id="4" name="Slide Number Placeholder 3">
            <a:extLst>
              <a:ext uri="{FF2B5EF4-FFF2-40B4-BE49-F238E27FC236}">
                <a16:creationId xmlns:a16="http://schemas.microsoft.com/office/drawing/2014/main" id="{5679AEC5-F53E-ADA5-BA0F-32EA8C8772B7}"/>
              </a:ext>
            </a:extLst>
          </p:cNvPr>
          <p:cNvSpPr>
            <a:spLocks noGrp="1"/>
          </p:cNvSpPr>
          <p:nvPr>
            <p:ph type="sldNum" sz="quarter" idx="12"/>
          </p:nvPr>
        </p:nvSpPr>
        <p:spPr/>
        <p:txBody>
          <a:bodyPr/>
          <a:lstStyle/>
          <a:p>
            <a:fld id="{6395B1FE-02DB-4CCE-8F71-F86C2B27A979}" type="slidenum">
              <a:rPr lang="en-US" smtClean="0"/>
              <a:pPr/>
              <a:t>12</a:t>
            </a:fld>
            <a:endParaRPr lang="en-US"/>
          </a:p>
        </p:txBody>
      </p:sp>
    </p:spTree>
    <p:extLst>
      <p:ext uri="{BB962C8B-B14F-4D97-AF65-F5344CB8AC3E}">
        <p14:creationId xmlns:p14="http://schemas.microsoft.com/office/powerpoint/2010/main" val="3770569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F4C6-322C-BAB9-179A-7E82A65F9A22}"/>
              </a:ext>
            </a:extLst>
          </p:cNvPr>
          <p:cNvSpPr>
            <a:spLocks noGrp="1"/>
          </p:cNvSpPr>
          <p:nvPr>
            <p:ph type="title"/>
          </p:nvPr>
        </p:nvSpPr>
        <p:spPr/>
        <p:txBody>
          <a:bodyPr/>
          <a:lstStyle/>
          <a:p>
            <a:r>
              <a:rPr lang="en-US" sz="3200" b="1" dirty="0">
                <a:effectLst/>
                <a:latin typeface="Calibri" panose="020F0502020204030204" pitchFamily="34" charset="0"/>
                <a:ea typeface="Calibri" panose="020F0502020204030204" pitchFamily="34" charset="0"/>
              </a:rPr>
              <a:t>(ERPO) FIREARMS STORAGE MODEL PROCEDURE </a:t>
            </a:r>
            <a:r>
              <a:rPr lang="en-US" sz="3200" dirty="0">
                <a:effectLst/>
                <a:latin typeface="Calibri" panose="020F0502020204030204" pitchFamily="34" charset="0"/>
                <a:ea typeface="Calibri" panose="020F0502020204030204" pitchFamily="34" charset="0"/>
              </a:rPr>
              <a:t>Minn. Stat. 624.7175</a:t>
            </a:r>
            <a:br>
              <a:rPr lang="en-US" sz="3200" dirty="0">
                <a:effectLst/>
                <a:latin typeface="Calibri" panose="020F0502020204030204" pitchFamily="34" charset="0"/>
                <a:ea typeface="Calibri" panose="020F0502020204030204" pitchFamily="34" charset="0"/>
              </a:rPr>
            </a:br>
            <a:r>
              <a:rPr lang="en-US" sz="3200" dirty="0">
                <a:effectLst/>
                <a:latin typeface="Calibri" panose="020F0502020204030204" pitchFamily="34" charset="0"/>
                <a:ea typeface="Calibri" panose="020F0502020204030204" pitchFamily="34" charset="0"/>
              </a:rPr>
              <a:t>Slide 2 of 2</a:t>
            </a:r>
            <a:endParaRPr lang="en-US" sz="3200" dirty="0"/>
          </a:p>
        </p:txBody>
      </p:sp>
      <p:sp>
        <p:nvSpPr>
          <p:cNvPr id="3" name="Content Placeholder 2">
            <a:extLst>
              <a:ext uri="{FF2B5EF4-FFF2-40B4-BE49-F238E27FC236}">
                <a16:creationId xmlns:a16="http://schemas.microsoft.com/office/drawing/2014/main" id="{CBC17C6B-52BF-3C14-B281-27FF592AF41D}"/>
              </a:ext>
            </a:extLst>
          </p:cNvPr>
          <p:cNvSpPr>
            <a:spLocks noGrp="1"/>
          </p:cNvSpPr>
          <p:nvPr>
            <p:ph idx="1"/>
          </p:nvPr>
        </p:nvSpPr>
        <p:spPr>
          <a:xfrm>
            <a:off x="121919" y="1602377"/>
            <a:ext cx="8795657" cy="4574586"/>
          </a:xfrm>
        </p:spPr>
        <p: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[PEACE OFFICERS] shall ensure firearms are unloaded and rendered safe. All items shall be stored in a secure location within the [AGENCY]. Firearm information shall be recorded and maintained in accordance with [AGENCY] policies and procedures.</a:t>
            </a:r>
          </a:p>
          <a:p>
            <a:pPr marL="0" marR="0">
              <a:spcBef>
                <a:spcPts val="0"/>
              </a:spcBef>
              <a:spcAft>
                <a:spcPts val="0"/>
              </a:spcAft>
            </a:pP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The person relinquishing possession of firearms shall be provided an itemized receipt and instructions for how to retrieve the property when legal to do so.</a:t>
            </a:r>
          </a:p>
          <a:p>
            <a:pPr marL="0" marR="0">
              <a:spcBef>
                <a:spcPts val="0"/>
              </a:spcBef>
              <a:spcAft>
                <a:spcPts val="0"/>
              </a:spcAft>
            </a:pP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Returning the property shall follow MSS 624.7175 and MSS 624.7176, other relevant state and federal laws, and [AGENCY] policies and procedures. </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lgn="r">
              <a:spcBef>
                <a:spcPts val="0"/>
              </a:spcBef>
              <a:spcAft>
                <a:spcPts val="0"/>
              </a:spcAft>
              <a:buNone/>
            </a:pPr>
            <a:r>
              <a:rPr lang="en-US" sz="2300" dirty="0">
                <a:effectLst/>
                <a:latin typeface="Calibri" panose="020F0502020204030204" pitchFamily="34" charset="0"/>
                <a:ea typeface="Calibri" panose="020F0502020204030204" pitchFamily="34" charset="0"/>
              </a:rPr>
              <a:t>Approved by the POST Board October 27, 2023</a:t>
            </a:r>
            <a:br>
              <a:rPr lang="en-US" sz="2300" dirty="0">
                <a:effectLst/>
                <a:latin typeface="Calibri" panose="020F0502020204030204" pitchFamily="34" charset="0"/>
                <a:ea typeface="Calibri" panose="020F0502020204030204" pitchFamily="34" charset="0"/>
              </a:rPr>
            </a:br>
            <a:r>
              <a:rPr lang="en-US" sz="2300" dirty="0">
                <a:effectLst/>
                <a:latin typeface="Calibri" panose="020F0502020204030204" pitchFamily="34" charset="0"/>
                <a:ea typeface="Calibri" panose="020F0502020204030204" pitchFamily="34" charset="0"/>
              </a:rPr>
              <a:t>                   Rev. 10/27/2023</a:t>
            </a:r>
          </a:p>
          <a:p>
            <a:endParaRPr lang="en-US" dirty="0"/>
          </a:p>
        </p:txBody>
      </p:sp>
      <p:sp>
        <p:nvSpPr>
          <p:cNvPr id="4" name="Slide Number Placeholder 3">
            <a:extLst>
              <a:ext uri="{FF2B5EF4-FFF2-40B4-BE49-F238E27FC236}">
                <a16:creationId xmlns:a16="http://schemas.microsoft.com/office/drawing/2014/main" id="{792035F6-AFC9-06C2-3D66-83A691D7EAD3}"/>
              </a:ext>
            </a:extLst>
          </p:cNvPr>
          <p:cNvSpPr>
            <a:spLocks noGrp="1"/>
          </p:cNvSpPr>
          <p:nvPr>
            <p:ph type="sldNum" sz="quarter" idx="12"/>
          </p:nvPr>
        </p:nvSpPr>
        <p:spPr/>
        <p:txBody>
          <a:bodyPr/>
          <a:lstStyle/>
          <a:p>
            <a:fld id="{6395B1FE-02DB-4CCE-8F71-F86C2B27A979}" type="slidenum">
              <a:rPr lang="en-US" smtClean="0"/>
              <a:pPr/>
              <a:t>13</a:t>
            </a:fld>
            <a:endParaRPr lang="en-US"/>
          </a:p>
        </p:txBody>
      </p:sp>
    </p:spTree>
    <p:extLst>
      <p:ext uri="{BB962C8B-B14F-4D97-AF65-F5344CB8AC3E}">
        <p14:creationId xmlns:p14="http://schemas.microsoft.com/office/powerpoint/2010/main" val="273848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Court Information</a:t>
            </a:r>
          </a:p>
        </p:txBody>
      </p:sp>
      <p:sp>
        <p:nvSpPr>
          <p:cNvPr id="3" name="Content Placeholder 2"/>
          <p:cNvSpPr>
            <a:spLocks noGrp="1"/>
          </p:cNvSpPr>
          <p:nvPr>
            <p:ph idx="1"/>
          </p:nvPr>
        </p:nvSpPr>
        <p:spPr/>
        <p:txBody>
          <a:bodyPr/>
          <a:lstStyle/>
          <a:p>
            <a:pPr marL="457200" lvl="1" indent="0">
              <a:buNone/>
            </a:pPr>
            <a:r>
              <a:rPr lang="en-US" sz="4000" dirty="0">
                <a:cs typeface="Calibri"/>
                <a:hlinkClick r:id="rId3"/>
              </a:rPr>
              <a:t>www.mncourts.gov</a:t>
            </a:r>
            <a:endParaRPr lang="en-US" sz="4000" dirty="0">
              <a:cs typeface="Calibri"/>
            </a:endParaRPr>
          </a:p>
          <a:p>
            <a:pPr lvl="1"/>
            <a:r>
              <a:rPr lang="en-US" sz="4000" dirty="0">
                <a:cs typeface="Calibri"/>
              </a:rPr>
              <a:t>Get Forms (Firearms)</a:t>
            </a:r>
          </a:p>
          <a:p>
            <a:pPr lvl="1"/>
            <a:r>
              <a:rPr lang="en-US" sz="4000" dirty="0">
                <a:cs typeface="Calibri"/>
              </a:rPr>
              <a:t>Help Topic</a:t>
            </a:r>
          </a:p>
          <a:p>
            <a:pPr lvl="1"/>
            <a:r>
              <a:rPr lang="en-US" sz="4000" dirty="0">
                <a:cs typeface="Calibri"/>
              </a:rPr>
              <a:t>Government Partners, Criminal Justice System Resources</a:t>
            </a:r>
          </a:p>
          <a:p>
            <a:pPr marL="457200" lvl="1" indent="0" algn="ctr">
              <a:buNone/>
            </a:pPr>
            <a:endParaRPr lang="en-US" sz="4000" dirty="0">
              <a:cs typeface="Calibri"/>
            </a:endParaRPr>
          </a:p>
          <a:p>
            <a:pPr marL="457200" lvl="1" indent="0" algn="ctr">
              <a:buNone/>
            </a:pPr>
            <a:endParaRPr lang="en-US" sz="4000"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12"/>
          </p:nvPr>
        </p:nvSpPr>
        <p:spPr/>
        <p:txBody>
          <a:bodyPr/>
          <a:lstStyle/>
          <a:p>
            <a:fld id="{6395B1FE-02DB-4CCE-8F71-F86C2B27A979}" type="slidenum">
              <a:rPr lang="en-US" smtClean="0"/>
              <a:pPr/>
              <a:t>14</a:t>
            </a:fld>
            <a:endParaRPr lang="en-US"/>
          </a:p>
        </p:txBody>
      </p:sp>
    </p:spTree>
    <p:extLst>
      <p:ext uri="{BB962C8B-B14F-4D97-AF65-F5344CB8AC3E}">
        <p14:creationId xmlns:p14="http://schemas.microsoft.com/office/powerpoint/2010/main" val="45234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9E82-F5DD-4CA4-9A15-CBFF3E111768}"/>
              </a:ext>
            </a:extLst>
          </p:cNvPr>
          <p:cNvSpPr>
            <a:spLocks noGrp="1"/>
          </p:cNvSpPr>
          <p:nvPr>
            <p:ph type="title"/>
          </p:nvPr>
        </p:nvSpPr>
        <p:spPr>
          <a:xfrm>
            <a:off x="219455" y="74613"/>
            <a:ext cx="8576201" cy="1325562"/>
          </a:xfrm>
        </p:spPr>
        <p:txBody>
          <a:bodyPr/>
          <a:lstStyle/>
          <a:p>
            <a:r>
              <a:rPr lang="en-US" sz="4000" dirty="0"/>
              <a:t>Update on another law taking effect</a:t>
            </a:r>
            <a:br>
              <a:rPr lang="en-US" sz="4000" dirty="0"/>
            </a:br>
            <a:r>
              <a:rPr lang="en-US" sz="4000" dirty="0"/>
              <a:t>-Sign and Release Warrants-</a:t>
            </a:r>
          </a:p>
        </p:txBody>
      </p:sp>
      <p:sp>
        <p:nvSpPr>
          <p:cNvPr id="3" name="Content Placeholder 2">
            <a:extLst>
              <a:ext uri="{FF2B5EF4-FFF2-40B4-BE49-F238E27FC236}">
                <a16:creationId xmlns:a16="http://schemas.microsoft.com/office/drawing/2014/main" id="{715475B7-1DF7-4BFE-B278-5E1715BBA445}"/>
              </a:ext>
            </a:extLst>
          </p:cNvPr>
          <p:cNvSpPr>
            <a:spLocks noGrp="1"/>
          </p:cNvSpPr>
          <p:nvPr>
            <p:ph idx="1"/>
          </p:nvPr>
        </p:nvSpPr>
        <p:spPr>
          <a:xfrm>
            <a:off x="219455" y="1803655"/>
            <a:ext cx="8576201" cy="4370722"/>
          </a:xfrm>
        </p:spPr>
        <p:txBody>
          <a:bodyPr>
            <a:normAutofit lnSpcReduction="10000"/>
          </a:bodyPr>
          <a:lstStyle/>
          <a:p>
            <a:r>
              <a:rPr lang="en-US" dirty="0"/>
              <a:t>From 2021 legislative session. Minn. Stat. § 629.415 provides that subject to certain exceptions the court shall issue a sign and release warrant if the court issued a summons that was returned as undeliverable and the defendant fails to appear.</a:t>
            </a:r>
          </a:p>
          <a:p>
            <a:r>
              <a:rPr lang="en-US" dirty="0"/>
              <a:t>A sign and release warrant does not authorize arrest. When law enforcement comes into contact, defendant provides an updated address and is provided a court date and a document to sign.</a:t>
            </a:r>
          </a:p>
          <a:p>
            <a:r>
              <a:rPr lang="en-US" dirty="0"/>
              <a:t>Defendant is released, warrant is cleared, and the document is filed with the court.</a:t>
            </a:r>
          </a:p>
          <a:p>
            <a:endParaRPr lang="en-US" dirty="0"/>
          </a:p>
        </p:txBody>
      </p:sp>
      <p:sp>
        <p:nvSpPr>
          <p:cNvPr id="4" name="Slide Number Placeholder 3">
            <a:extLst>
              <a:ext uri="{FF2B5EF4-FFF2-40B4-BE49-F238E27FC236}">
                <a16:creationId xmlns:a16="http://schemas.microsoft.com/office/drawing/2014/main" id="{8598046B-1B46-4FDE-A9C3-8CA751815FC9}"/>
              </a:ext>
            </a:extLst>
          </p:cNvPr>
          <p:cNvSpPr>
            <a:spLocks noGrp="1"/>
          </p:cNvSpPr>
          <p:nvPr>
            <p:ph type="sldNum" sz="quarter" idx="12"/>
          </p:nvPr>
        </p:nvSpPr>
        <p:spPr/>
        <p:txBody>
          <a:bodyPr/>
          <a:lstStyle/>
          <a:p>
            <a:fld id="{6395B1FE-02DB-4CCE-8F71-F86C2B27A979}" type="slidenum">
              <a:rPr lang="en-US" smtClean="0"/>
              <a:pPr/>
              <a:t>15</a:t>
            </a:fld>
            <a:endParaRPr lang="en-US"/>
          </a:p>
        </p:txBody>
      </p:sp>
    </p:spTree>
    <p:extLst>
      <p:ext uri="{BB962C8B-B14F-4D97-AF65-F5344CB8AC3E}">
        <p14:creationId xmlns:p14="http://schemas.microsoft.com/office/powerpoint/2010/main" val="866344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0E466-87D1-4A8A-B7AD-18230CA0E0F1}"/>
              </a:ext>
            </a:extLst>
          </p:cNvPr>
          <p:cNvSpPr>
            <a:spLocks noGrp="1"/>
          </p:cNvSpPr>
          <p:nvPr>
            <p:ph type="title"/>
          </p:nvPr>
        </p:nvSpPr>
        <p:spPr/>
        <p:txBody>
          <a:bodyPr/>
          <a:lstStyle/>
          <a:p>
            <a:r>
              <a:rPr lang="en-US" dirty="0"/>
              <a:t>Sign and Release Warrants</a:t>
            </a:r>
          </a:p>
        </p:txBody>
      </p:sp>
      <p:sp>
        <p:nvSpPr>
          <p:cNvPr id="3" name="Content Placeholder 2">
            <a:extLst>
              <a:ext uri="{FF2B5EF4-FFF2-40B4-BE49-F238E27FC236}">
                <a16:creationId xmlns:a16="http://schemas.microsoft.com/office/drawing/2014/main" id="{AEB44679-D11C-4427-A7EF-72A1897FAC68}"/>
              </a:ext>
            </a:extLst>
          </p:cNvPr>
          <p:cNvSpPr>
            <a:spLocks noGrp="1"/>
          </p:cNvSpPr>
          <p:nvPr>
            <p:ph idx="1"/>
          </p:nvPr>
        </p:nvSpPr>
        <p:spPr>
          <a:xfrm>
            <a:off x="252548" y="1913383"/>
            <a:ext cx="8804365" cy="4530960"/>
          </a:xfrm>
        </p:spPr>
        <p:txBody>
          <a:bodyPr>
            <a:normAutofit/>
          </a:bodyPr>
          <a:lstStyle/>
          <a:p>
            <a:r>
              <a:rPr lang="en-US" dirty="0"/>
              <a:t>Some district courts already have a process for SAR warrants, but the statute requires that a statewide process be in effect by January 1, 2024. </a:t>
            </a:r>
          </a:p>
          <a:p>
            <a:r>
              <a:rPr lang="en-US" dirty="0"/>
              <a:t>SCAO is working with district court, BCA, law enforcement, and emergency communication center personnel statewide to develop a process.</a:t>
            </a:r>
          </a:p>
          <a:p>
            <a:r>
              <a:rPr lang="en-US" dirty="0"/>
              <a:t>Watch for communications, MNJIS Newsletter, MJB website updates (</a:t>
            </a:r>
            <a:r>
              <a:rPr lang="en-US" dirty="0">
                <a:hlinkClick r:id="rId2"/>
              </a:rPr>
              <a:t>www.mncourts.gov</a:t>
            </a:r>
            <a:r>
              <a:rPr lang="en-US" dirty="0"/>
              <a:t>, Government Partners, Criminal Justice System Resources) as the effective date gets near.</a:t>
            </a:r>
          </a:p>
          <a:p>
            <a:endParaRPr lang="en-US" dirty="0"/>
          </a:p>
        </p:txBody>
      </p:sp>
      <p:sp>
        <p:nvSpPr>
          <p:cNvPr id="4" name="Slide Number Placeholder 3">
            <a:extLst>
              <a:ext uri="{FF2B5EF4-FFF2-40B4-BE49-F238E27FC236}">
                <a16:creationId xmlns:a16="http://schemas.microsoft.com/office/drawing/2014/main" id="{E09F86FB-BEFC-495D-B127-7AC85A4F5028}"/>
              </a:ext>
            </a:extLst>
          </p:cNvPr>
          <p:cNvSpPr>
            <a:spLocks noGrp="1"/>
          </p:cNvSpPr>
          <p:nvPr>
            <p:ph type="sldNum" sz="quarter" idx="12"/>
          </p:nvPr>
        </p:nvSpPr>
        <p:spPr/>
        <p:txBody>
          <a:bodyPr/>
          <a:lstStyle/>
          <a:p>
            <a:fld id="{6395B1FE-02DB-4CCE-8F71-F86C2B27A979}" type="slidenum">
              <a:rPr lang="en-US" smtClean="0"/>
              <a:pPr/>
              <a:t>16</a:t>
            </a:fld>
            <a:endParaRPr lang="en-US"/>
          </a:p>
        </p:txBody>
      </p:sp>
    </p:spTree>
    <p:extLst>
      <p:ext uri="{BB962C8B-B14F-4D97-AF65-F5344CB8AC3E}">
        <p14:creationId xmlns:p14="http://schemas.microsoft.com/office/powerpoint/2010/main" val="822518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6C33-C4FA-8842-E3C9-EE2E4DC7844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23B944-A6BA-15FB-E464-368A28A87E2E}"/>
              </a:ext>
            </a:extLst>
          </p:cNvPr>
          <p:cNvSpPr>
            <a:spLocks noGrp="1"/>
          </p:cNvSpPr>
          <p:nvPr>
            <p:ph idx="1"/>
          </p:nvPr>
        </p:nvSpPr>
        <p:spPr/>
        <p:txBody>
          <a:bodyPr/>
          <a:lstStyle/>
          <a:p>
            <a:pPr marL="0" indent="0">
              <a:buNone/>
            </a:pPr>
            <a:r>
              <a:rPr lang="en-US" sz="5400" dirty="0"/>
              <a:t>Any questions?</a:t>
            </a:r>
          </a:p>
          <a:p>
            <a:endParaRPr lang="en-US" sz="5400" dirty="0"/>
          </a:p>
          <a:p>
            <a:pPr marL="0" indent="0">
              <a:buNone/>
            </a:pPr>
            <a:r>
              <a:rPr lang="en-US" sz="5400" dirty="0"/>
              <a:t>		Thank you!</a:t>
            </a:r>
          </a:p>
        </p:txBody>
      </p:sp>
      <p:sp>
        <p:nvSpPr>
          <p:cNvPr id="4" name="Slide Number Placeholder 3">
            <a:extLst>
              <a:ext uri="{FF2B5EF4-FFF2-40B4-BE49-F238E27FC236}">
                <a16:creationId xmlns:a16="http://schemas.microsoft.com/office/drawing/2014/main" id="{0FC5F141-1A66-E8FA-6AF7-901BA205C2E4}"/>
              </a:ext>
            </a:extLst>
          </p:cNvPr>
          <p:cNvSpPr>
            <a:spLocks noGrp="1"/>
          </p:cNvSpPr>
          <p:nvPr>
            <p:ph type="sldNum" sz="quarter" idx="12"/>
          </p:nvPr>
        </p:nvSpPr>
        <p:spPr/>
        <p:txBody>
          <a:bodyPr/>
          <a:lstStyle/>
          <a:p>
            <a:fld id="{6395B1FE-02DB-4CCE-8F71-F86C2B27A979}" type="slidenum">
              <a:rPr lang="en-US" smtClean="0"/>
              <a:pPr/>
              <a:t>17</a:t>
            </a:fld>
            <a:endParaRPr lang="en-US"/>
          </a:p>
        </p:txBody>
      </p:sp>
    </p:spTree>
    <p:extLst>
      <p:ext uri="{BB962C8B-B14F-4D97-AF65-F5344CB8AC3E}">
        <p14:creationId xmlns:p14="http://schemas.microsoft.com/office/powerpoint/2010/main" val="230588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Scope of Presentation</a:t>
            </a:r>
            <a:endParaRPr lang="en-US" sz="5400" dirty="0">
              <a:cs typeface="Calibri Light"/>
            </a:endParaRPr>
          </a:p>
        </p:txBody>
      </p:sp>
      <p:sp>
        <p:nvSpPr>
          <p:cNvPr id="3" name="Content Placeholder 2"/>
          <p:cNvSpPr>
            <a:spLocks noGrp="1"/>
          </p:cNvSpPr>
          <p:nvPr>
            <p:ph idx="1"/>
          </p:nvPr>
        </p:nvSpPr>
        <p:spPr>
          <a:xfrm>
            <a:off x="200297" y="1837509"/>
            <a:ext cx="8638903" cy="4339454"/>
          </a:xfrm>
        </p:spPr>
        <p:txBody>
          <a:bodyPr/>
          <a:lstStyle/>
          <a:p>
            <a:pPr marL="0" indent="0">
              <a:spcAft>
                <a:spcPts val="1800"/>
              </a:spcAft>
              <a:buNone/>
            </a:pPr>
            <a:r>
              <a:rPr lang="en-US" sz="3600" dirty="0">
                <a:cs typeface="Calibri"/>
              </a:rPr>
              <a:t> Provide an Overview of </a:t>
            </a:r>
          </a:p>
          <a:p>
            <a:pPr lvl="1">
              <a:spcAft>
                <a:spcPts val="1800"/>
              </a:spcAft>
            </a:pPr>
            <a:r>
              <a:rPr lang="en-US" sz="4000" dirty="0">
                <a:cs typeface="Calibri"/>
              </a:rPr>
              <a:t>New statutory provisions</a:t>
            </a:r>
          </a:p>
          <a:p>
            <a:pPr lvl="1">
              <a:spcAft>
                <a:spcPts val="1800"/>
              </a:spcAft>
            </a:pPr>
            <a:r>
              <a:rPr lang="en-US" sz="4000" dirty="0">
                <a:cs typeface="Calibri"/>
              </a:rPr>
              <a:t>Court processes and forms</a:t>
            </a:r>
          </a:p>
          <a:p>
            <a:pPr lvl="1">
              <a:spcAft>
                <a:spcPts val="1800"/>
              </a:spcAft>
            </a:pPr>
            <a:r>
              <a:rPr lang="en-US" sz="4000" dirty="0">
                <a:cs typeface="Calibri"/>
              </a:rPr>
              <a:t>Model procedures for firearm storage</a:t>
            </a:r>
          </a:p>
          <a:p>
            <a:pPr marL="0" indent="0">
              <a:buNone/>
            </a:pPr>
            <a:endParaRPr lang="en-US" sz="4000" dirty="0">
              <a:cs typeface="Calibri"/>
            </a:endParaRPr>
          </a:p>
        </p:txBody>
      </p:sp>
      <p:sp>
        <p:nvSpPr>
          <p:cNvPr id="4" name="Slide Number Placeholder 3"/>
          <p:cNvSpPr>
            <a:spLocks noGrp="1"/>
          </p:cNvSpPr>
          <p:nvPr>
            <p:ph type="sldNum" sz="quarter" idx="12"/>
          </p:nvPr>
        </p:nvSpPr>
        <p:spPr/>
        <p:txBody>
          <a:bodyPr/>
          <a:lstStyle/>
          <a:p>
            <a:fld id="{6395B1FE-02DB-4CCE-8F71-F86C2B27A979}" type="slidenum">
              <a:rPr lang="en-US" smtClean="0"/>
              <a:pPr/>
              <a:t>2</a:t>
            </a:fld>
            <a:endParaRPr lang="en-US"/>
          </a:p>
        </p:txBody>
      </p:sp>
    </p:spTree>
    <p:extLst>
      <p:ext uri="{BB962C8B-B14F-4D97-AF65-F5344CB8AC3E}">
        <p14:creationId xmlns:p14="http://schemas.microsoft.com/office/powerpoint/2010/main" val="75217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D1F5D-9153-43DF-98A3-E87CFAF0C2DC}"/>
              </a:ext>
            </a:extLst>
          </p:cNvPr>
          <p:cNvSpPr>
            <a:spLocks noGrp="1"/>
          </p:cNvSpPr>
          <p:nvPr>
            <p:ph type="title"/>
          </p:nvPr>
        </p:nvSpPr>
        <p:spPr/>
        <p:txBody>
          <a:bodyPr/>
          <a:lstStyle/>
          <a:p>
            <a:r>
              <a:rPr lang="en-US" sz="4400" dirty="0">
                <a:ea typeface="+mn-lt"/>
                <a:cs typeface="+mn-lt"/>
              </a:rPr>
              <a:t>Extreme Risk Protection Orders</a:t>
            </a:r>
            <a:endParaRPr lang="en-US" dirty="0"/>
          </a:p>
        </p:txBody>
      </p:sp>
      <p:sp>
        <p:nvSpPr>
          <p:cNvPr id="3" name="Content Placeholder 2">
            <a:extLst>
              <a:ext uri="{FF2B5EF4-FFF2-40B4-BE49-F238E27FC236}">
                <a16:creationId xmlns:a16="http://schemas.microsoft.com/office/drawing/2014/main" id="{89BA5105-C293-417A-8748-5BE7624DD38D}"/>
              </a:ext>
            </a:extLst>
          </p:cNvPr>
          <p:cNvSpPr>
            <a:spLocks noGrp="1"/>
          </p:cNvSpPr>
          <p:nvPr>
            <p:ph idx="1"/>
          </p:nvPr>
        </p:nvSpPr>
        <p:spPr>
          <a:xfrm>
            <a:off x="148046" y="1698171"/>
            <a:ext cx="8367304" cy="4478792"/>
          </a:xfrm>
        </p:spPr>
        <p:txBody>
          <a:bodyPr/>
          <a:lstStyle/>
          <a:p>
            <a:r>
              <a:rPr lang="en-US" dirty="0">
                <a:ea typeface="+mn-lt"/>
                <a:cs typeface="+mn-lt"/>
              </a:rPr>
              <a:t>Minn. Stat. §§  624.7171-.78. </a:t>
            </a:r>
            <a:r>
              <a:rPr lang="en-US" sz="2800" dirty="0">
                <a:ea typeface="+mn-lt"/>
                <a:cs typeface="+mn-lt"/>
              </a:rPr>
              <a:t>2023 Minn. Laws </a:t>
            </a:r>
            <a:r>
              <a:rPr lang="en-US" sz="2800" dirty="0" err="1">
                <a:ea typeface="+mn-lt"/>
                <a:cs typeface="+mn-lt"/>
              </a:rPr>
              <a:t>ch.</a:t>
            </a:r>
            <a:r>
              <a:rPr lang="en-US" sz="2800" dirty="0">
                <a:ea typeface="+mn-lt"/>
                <a:cs typeface="+mn-lt"/>
              </a:rPr>
              <a:t> 52, art. 14. Effective January 1, 2024. </a:t>
            </a:r>
          </a:p>
          <a:p>
            <a:r>
              <a:rPr lang="en-US" sz="2800" dirty="0">
                <a:ea typeface="+mn-lt"/>
                <a:cs typeface="+mn-lt"/>
              </a:rPr>
              <a:t>Order prohibits the respondent from possessing or purchasing firearms for as long as the order is in effect.</a:t>
            </a:r>
          </a:p>
          <a:p>
            <a:r>
              <a:rPr lang="en-US" dirty="0">
                <a:ea typeface="+mn-lt"/>
                <a:cs typeface="+mn-lt"/>
              </a:rPr>
              <a:t>Petition for an ERPO may be filed by:</a:t>
            </a:r>
          </a:p>
          <a:p>
            <a:pPr marL="0" indent="0">
              <a:buNone/>
            </a:pPr>
            <a:r>
              <a:rPr lang="en-US" dirty="0">
                <a:ea typeface="+mn-lt"/>
                <a:cs typeface="+mn-lt"/>
              </a:rPr>
              <a:t>	A chief law enforcement officer or designee,</a:t>
            </a:r>
          </a:p>
          <a:p>
            <a:pPr marL="0" indent="0">
              <a:buNone/>
            </a:pPr>
            <a:r>
              <a:rPr lang="en-US" dirty="0">
                <a:ea typeface="+mn-lt"/>
                <a:cs typeface="+mn-lt"/>
              </a:rPr>
              <a:t>	A city or county attorney, </a:t>
            </a:r>
          </a:p>
          <a:p>
            <a:pPr marL="0" indent="0">
              <a:buNone/>
            </a:pPr>
            <a:r>
              <a:rPr lang="en-US" dirty="0">
                <a:ea typeface="+mn-lt"/>
                <a:cs typeface="+mn-lt"/>
              </a:rPr>
              <a:t>	A family or household member, or </a:t>
            </a:r>
          </a:p>
          <a:p>
            <a:pPr marL="0" indent="0">
              <a:buNone/>
            </a:pPr>
            <a:r>
              <a:rPr lang="en-US" dirty="0">
                <a:ea typeface="+mn-lt"/>
                <a:cs typeface="+mn-lt"/>
              </a:rPr>
              <a:t>	A guardian as defined in section 524.1-201(27).</a:t>
            </a:r>
          </a:p>
          <a:p>
            <a:endParaRPr lang="en-US" dirty="0"/>
          </a:p>
        </p:txBody>
      </p:sp>
      <p:sp>
        <p:nvSpPr>
          <p:cNvPr id="4" name="Slide Number Placeholder 3">
            <a:extLst>
              <a:ext uri="{FF2B5EF4-FFF2-40B4-BE49-F238E27FC236}">
                <a16:creationId xmlns:a16="http://schemas.microsoft.com/office/drawing/2014/main" id="{B83828F3-E544-40C5-8A35-9BFFD75F2108}"/>
              </a:ext>
            </a:extLst>
          </p:cNvPr>
          <p:cNvSpPr>
            <a:spLocks noGrp="1"/>
          </p:cNvSpPr>
          <p:nvPr>
            <p:ph type="sldNum" sz="quarter" idx="12"/>
          </p:nvPr>
        </p:nvSpPr>
        <p:spPr/>
        <p:txBody>
          <a:bodyPr/>
          <a:lstStyle/>
          <a:p>
            <a:fld id="{6395B1FE-02DB-4CCE-8F71-F86C2B27A979}" type="slidenum">
              <a:rPr lang="en-US" smtClean="0"/>
              <a:pPr/>
              <a:t>3</a:t>
            </a:fld>
            <a:endParaRPr lang="en-US"/>
          </a:p>
        </p:txBody>
      </p:sp>
    </p:spTree>
    <p:extLst>
      <p:ext uri="{BB962C8B-B14F-4D97-AF65-F5344CB8AC3E}">
        <p14:creationId xmlns:p14="http://schemas.microsoft.com/office/powerpoint/2010/main" val="38286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A91B-AFCC-47B1-127F-045C1A3915B0}"/>
              </a:ext>
            </a:extLst>
          </p:cNvPr>
          <p:cNvSpPr>
            <a:spLocks noGrp="1"/>
          </p:cNvSpPr>
          <p:nvPr>
            <p:ph type="title"/>
          </p:nvPr>
        </p:nvSpPr>
        <p:spPr/>
        <p:txBody>
          <a:bodyPr/>
          <a:lstStyle/>
          <a:p>
            <a:r>
              <a:rPr lang="en-US" dirty="0"/>
              <a:t>ERPO Case Filing</a:t>
            </a:r>
          </a:p>
        </p:txBody>
      </p:sp>
      <p:sp>
        <p:nvSpPr>
          <p:cNvPr id="3" name="Content Placeholder 2">
            <a:extLst>
              <a:ext uri="{FF2B5EF4-FFF2-40B4-BE49-F238E27FC236}">
                <a16:creationId xmlns:a16="http://schemas.microsoft.com/office/drawing/2014/main" id="{F5150CEC-8956-F795-FDC7-D1644EF033E8}"/>
              </a:ext>
            </a:extLst>
          </p:cNvPr>
          <p:cNvSpPr>
            <a:spLocks noGrp="1"/>
          </p:cNvSpPr>
          <p:nvPr>
            <p:ph idx="1"/>
          </p:nvPr>
        </p:nvSpPr>
        <p:spPr>
          <a:xfrm>
            <a:off x="235131" y="1825625"/>
            <a:ext cx="8621486" cy="4351338"/>
          </a:xfrm>
        </p:spPr>
        <p:txBody>
          <a:bodyPr/>
          <a:lstStyle/>
          <a:p>
            <a:r>
              <a:rPr lang="en-US" dirty="0"/>
              <a:t>An ERPO application may be filed in the respondent’s county of residence EXCEPT:</a:t>
            </a:r>
          </a:p>
          <a:p>
            <a:pPr marL="457200" lvl="1" indent="0">
              <a:buNone/>
            </a:pPr>
            <a:r>
              <a:rPr lang="en-US" dirty="0"/>
              <a:t>if the court denies the petitioner’s request to appear virtually at all proceedings, the petitioner may refile the petition in the county where the petitioner resides or is officed.</a:t>
            </a:r>
          </a:p>
          <a:p>
            <a:r>
              <a:rPr lang="en-US" sz="2800" dirty="0">
                <a:ea typeface="+mn-lt"/>
                <a:cs typeface="+mn-lt"/>
              </a:rPr>
              <a:t>SCAO </a:t>
            </a:r>
            <a:r>
              <a:rPr lang="en-US" dirty="0">
                <a:ea typeface="+mn-lt"/>
                <a:cs typeface="+mn-lt"/>
              </a:rPr>
              <a:t>shall provide simplified forms and clerical assistance. </a:t>
            </a:r>
            <a:endParaRPr lang="en-US" dirty="0"/>
          </a:p>
          <a:p>
            <a:r>
              <a:rPr lang="en-US" dirty="0">
                <a:ea typeface="+mn-lt"/>
                <a:cs typeface="+mn-lt"/>
              </a:rPr>
              <a:t>No filing fees.</a:t>
            </a:r>
          </a:p>
          <a:p>
            <a:r>
              <a:rPr lang="en-US" dirty="0"/>
              <a:t>ERPO cases shall be given docket priorities by the court.</a:t>
            </a:r>
            <a:endParaRPr lang="en-US" dirty="0">
              <a:ea typeface="+mn-lt"/>
              <a:cs typeface="+mn-lt"/>
            </a:endParaRPr>
          </a:p>
          <a:p>
            <a:endParaRPr lang="en-US" dirty="0"/>
          </a:p>
        </p:txBody>
      </p:sp>
      <p:sp>
        <p:nvSpPr>
          <p:cNvPr id="4" name="Slide Number Placeholder 3">
            <a:extLst>
              <a:ext uri="{FF2B5EF4-FFF2-40B4-BE49-F238E27FC236}">
                <a16:creationId xmlns:a16="http://schemas.microsoft.com/office/drawing/2014/main" id="{44CFC162-A289-9A3B-433E-7D035A03F549}"/>
              </a:ext>
            </a:extLst>
          </p:cNvPr>
          <p:cNvSpPr>
            <a:spLocks noGrp="1"/>
          </p:cNvSpPr>
          <p:nvPr>
            <p:ph type="sldNum" sz="quarter" idx="12"/>
          </p:nvPr>
        </p:nvSpPr>
        <p:spPr/>
        <p:txBody>
          <a:bodyPr/>
          <a:lstStyle/>
          <a:p>
            <a:fld id="{6395B1FE-02DB-4CCE-8F71-F86C2B27A979}" type="slidenum">
              <a:rPr lang="en-US" smtClean="0"/>
              <a:pPr/>
              <a:t>4</a:t>
            </a:fld>
            <a:endParaRPr lang="en-US"/>
          </a:p>
        </p:txBody>
      </p:sp>
    </p:spTree>
    <p:extLst>
      <p:ext uri="{BB962C8B-B14F-4D97-AF65-F5344CB8AC3E}">
        <p14:creationId xmlns:p14="http://schemas.microsoft.com/office/powerpoint/2010/main" val="2081481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82558-EAEC-FD53-E8A3-0164A218CF37}"/>
              </a:ext>
            </a:extLst>
          </p:cNvPr>
          <p:cNvSpPr>
            <a:spLocks noGrp="1"/>
          </p:cNvSpPr>
          <p:nvPr>
            <p:ph type="title"/>
          </p:nvPr>
        </p:nvSpPr>
        <p:spPr/>
        <p:txBody>
          <a:bodyPr/>
          <a:lstStyle/>
          <a:p>
            <a:r>
              <a:rPr lang="en-US" dirty="0"/>
              <a:t>Order Issuance</a:t>
            </a:r>
          </a:p>
        </p:txBody>
      </p:sp>
      <p:sp>
        <p:nvSpPr>
          <p:cNvPr id="3" name="Content Placeholder 2">
            <a:extLst>
              <a:ext uri="{FF2B5EF4-FFF2-40B4-BE49-F238E27FC236}">
                <a16:creationId xmlns:a16="http://schemas.microsoft.com/office/drawing/2014/main" id="{2D1C7798-FE97-A8FA-4D63-BBC5F13A270E}"/>
              </a:ext>
            </a:extLst>
          </p:cNvPr>
          <p:cNvSpPr>
            <a:spLocks noGrp="1"/>
          </p:cNvSpPr>
          <p:nvPr>
            <p:ph idx="1"/>
          </p:nvPr>
        </p:nvSpPr>
        <p:spPr>
          <a:xfrm>
            <a:off x="426719" y="1942011"/>
            <a:ext cx="8412481" cy="4234952"/>
          </a:xfrm>
        </p:spPr>
        <p:txBody>
          <a:bodyPr/>
          <a:lstStyle/>
          <a:p>
            <a:r>
              <a:rPr lang="en-US" sz="3000" dirty="0">
                <a:ea typeface="+mn-lt"/>
                <a:cs typeface="+mn-lt"/>
              </a:rPr>
              <a:t>Section 624.7174 authorizes issuance of temporary, emergency ex </a:t>
            </a:r>
            <a:r>
              <a:rPr lang="en-US" sz="3000" dirty="0" err="1">
                <a:ea typeface="+mn-lt"/>
                <a:cs typeface="+mn-lt"/>
              </a:rPr>
              <a:t>parte</a:t>
            </a:r>
            <a:r>
              <a:rPr lang="en-US" sz="3000" dirty="0">
                <a:ea typeface="+mn-lt"/>
                <a:cs typeface="+mn-lt"/>
              </a:rPr>
              <a:t> order if respondent presents a significant and an </a:t>
            </a:r>
            <a:r>
              <a:rPr lang="en-US" sz="3000" i="1" dirty="0">
                <a:ea typeface="+mn-lt"/>
                <a:cs typeface="+mn-lt"/>
              </a:rPr>
              <a:t>immediate and present </a:t>
            </a:r>
            <a:r>
              <a:rPr lang="en-US" sz="3000" dirty="0">
                <a:ea typeface="+mn-lt"/>
                <a:cs typeface="+mn-lt"/>
              </a:rPr>
              <a:t>danger of bodily harm to others or taking their own life.</a:t>
            </a:r>
          </a:p>
          <a:p>
            <a:r>
              <a:rPr lang="en-US" sz="3000" dirty="0">
                <a:ea typeface="+mn-lt"/>
                <a:cs typeface="+mn-lt"/>
              </a:rPr>
              <a:t>Section 624.7172 authorizes 6 month to 1 year order issued after a hearing (still requires significant risk).</a:t>
            </a:r>
          </a:p>
          <a:p>
            <a:r>
              <a:rPr lang="en-US" sz="3000" dirty="0">
                <a:ea typeface="+mn-lt"/>
                <a:cs typeface="+mn-lt"/>
              </a:rPr>
              <a:t>Section 624.7173 provides for order extension. </a:t>
            </a:r>
            <a:endParaRPr lang="en-US" sz="3000" dirty="0"/>
          </a:p>
        </p:txBody>
      </p:sp>
      <p:sp>
        <p:nvSpPr>
          <p:cNvPr id="4" name="Slide Number Placeholder 3">
            <a:extLst>
              <a:ext uri="{FF2B5EF4-FFF2-40B4-BE49-F238E27FC236}">
                <a16:creationId xmlns:a16="http://schemas.microsoft.com/office/drawing/2014/main" id="{9E608E66-7176-F3F7-FB5D-775284EF1108}"/>
              </a:ext>
            </a:extLst>
          </p:cNvPr>
          <p:cNvSpPr>
            <a:spLocks noGrp="1"/>
          </p:cNvSpPr>
          <p:nvPr>
            <p:ph type="sldNum" sz="quarter" idx="12"/>
          </p:nvPr>
        </p:nvSpPr>
        <p:spPr/>
        <p:txBody>
          <a:bodyPr/>
          <a:lstStyle/>
          <a:p>
            <a:fld id="{6395B1FE-02DB-4CCE-8F71-F86C2B27A979}" type="slidenum">
              <a:rPr lang="en-US" smtClean="0"/>
              <a:pPr/>
              <a:t>5</a:t>
            </a:fld>
            <a:endParaRPr lang="en-US"/>
          </a:p>
        </p:txBody>
      </p:sp>
    </p:spTree>
    <p:extLst>
      <p:ext uri="{BB962C8B-B14F-4D97-AF65-F5344CB8AC3E}">
        <p14:creationId xmlns:p14="http://schemas.microsoft.com/office/powerpoint/2010/main" val="44796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C77B7-EF96-D9F7-8B72-D5DED9552D12}"/>
              </a:ext>
            </a:extLst>
          </p:cNvPr>
          <p:cNvSpPr>
            <a:spLocks noGrp="1"/>
          </p:cNvSpPr>
          <p:nvPr>
            <p:ph type="title"/>
          </p:nvPr>
        </p:nvSpPr>
        <p:spPr/>
        <p:txBody>
          <a:bodyPr/>
          <a:lstStyle/>
          <a:p>
            <a:r>
              <a:rPr lang="en-US" dirty="0"/>
              <a:t>Firearms Transfer</a:t>
            </a:r>
          </a:p>
        </p:txBody>
      </p:sp>
      <p:sp>
        <p:nvSpPr>
          <p:cNvPr id="3" name="Content Placeholder 2">
            <a:extLst>
              <a:ext uri="{FF2B5EF4-FFF2-40B4-BE49-F238E27FC236}">
                <a16:creationId xmlns:a16="http://schemas.microsoft.com/office/drawing/2014/main" id="{5DC8AD4E-4FA1-695C-86CE-2DC798158BFA}"/>
              </a:ext>
            </a:extLst>
          </p:cNvPr>
          <p:cNvSpPr>
            <a:spLocks noGrp="1"/>
          </p:cNvSpPr>
          <p:nvPr>
            <p:ph idx="1"/>
          </p:nvPr>
        </p:nvSpPr>
        <p:spPr>
          <a:xfrm>
            <a:off x="121920" y="1825625"/>
            <a:ext cx="8393430" cy="4351338"/>
          </a:xfrm>
        </p:spPr>
        <p:txBody>
          <a:bodyPr/>
          <a:lstStyle/>
          <a:p>
            <a:r>
              <a:rPr lang="en-US" sz="2800" dirty="0">
                <a:ea typeface="+mn-lt"/>
                <a:cs typeface="+mn-lt"/>
              </a:rPr>
              <a:t>Section 624.7175 provides for transfer and return of firearms (provisions similar to OFP, and domestic assault and stalking statutes).</a:t>
            </a:r>
            <a:endParaRPr lang="en-US" dirty="0">
              <a:ea typeface="+mn-lt"/>
              <a:cs typeface="+mn-lt"/>
            </a:endParaRPr>
          </a:p>
          <a:p>
            <a:r>
              <a:rPr lang="en-US" dirty="0">
                <a:ea typeface="+mn-lt"/>
                <a:cs typeface="+mn-lt"/>
              </a:rPr>
              <a:t>If court finds immediate and present danger, law requires the court to issue a search warrant. </a:t>
            </a:r>
          </a:p>
          <a:p>
            <a:r>
              <a:rPr lang="en-US" dirty="0">
                <a:ea typeface="+mn-lt"/>
                <a:cs typeface="+mn-lt"/>
              </a:rPr>
              <a:t>Law enforcement must first attempt voluntary compliance before executing warrant.</a:t>
            </a:r>
          </a:p>
          <a:p>
            <a:r>
              <a:rPr lang="en-US" b="1" dirty="0">
                <a:ea typeface="+mn-lt"/>
                <a:cs typeface="+mn-lt"/>
              </a:rPr>
              <a:t>Search warrants must be requested/obtained separately through existing BCA </a:t>
            </a:r>
            <a:r>
              <a:rPr lang="en-US" b="1" dirty="0" err="1">
                <a:ea typeface="+mn-lt"/>
                <a:cs typeface="+mn-lt"/>
              </a:rPr>
              <a:t>eCharging</a:t>
            </a:r>
            <a:r>
              <a:rPr lang="en-US" b="1" dirty="0">
                <a:ea typeface="+mn-lt"/>
                <a:cs typeface="+mn-lt"/>
              </a:rPr>
              <a:t> system and process. </a:t>
            </a:r>
          </a:p>
          <a:p>
            <a:endParaRPr lang="en-US" dirty="0">
              <a:ea typeface="+mn-lt"/>
              <a:cs typeface="+mn-lt"/>
            </a:endParaRPr>
          </a:p>
          <a:p>
            <a:endParaRPr lang="en-US" sz="2800" dirty="0">
              <a:ea typeface="+mn-lt"/>
              <a:cs typeface="+mn-lt"/>
            </a:endParaRPr>
          </a:p>
          <a:p>
            <a:endParaRPr lang="en-US" dirty="0"/>
          </a:p>
        </p:txBody>
      </p:sp>
      <p:sp>
        <p:nvSpPr>
          <p:cNvPr id="4" name="Slide Number Placeholder 3">
            <a:extLst>
              <a:ext uri="{FF2B5EF4-FFF2-40B4-BE49-F238E27FC236}">
                <a16:creationId xmlns:a16="http://schemas.microsoft.com/office/drawing/2014/main" id="{D10F3A74-4515-2941-71C9-83A53FA6E2AE}"/>
              </a:ext>
            </a:extLst>
          </p:cNvPr>
          <p:cNvSpPr>
            <a:spLocks noGrp="1"/>
          </p:cNvSpPr>
          <p:nvPr>
            <p:ph type="sldNum" sz="quarter" idx="12"/>
          </p:nvPr>
        </p:nvSpPr>
        <p:spPr/>
        <p:txBody>
          <a:bodyPr/>
          <a:lstStyle/>
          <a:p>
            <a:fld id="{6395B1FE-02DB-4CCE-8F71-F86C2B27A979}" type="slidenum">
              <a:rPr lang="en-US" smtClean="0"/>
              <a:pPr/>
              <a:t>6</a:t>
            </a:fld>
            <a:endParaRPr lang="en-US"/>
          </a:p>
        </p:txBody>
      </p:sp>
    </p:spTree>
    <p:extLst>
      <p:ext uri="{BB962C8B-B14F-4D97-AF65-F5344CB8AC3E}">
        <p14:creationId xmlns:p14="http://schemas.microsoft.com/office/powerpoint/2010/main" val="34168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A24C-7866-CE0F-58FA-7D6252BD8B46}"/>
              </a:ext>
            </a:extLst>
          </p:cNvPr>
          <p:cNvSpPr>
            <a:spLocks noGrp="1"/>
          </p:cNvSpPr>
          <p:nvPr>
            <p:ph type="title"/>
          </p:nvPr>
        </p:nvSpPr>
        <p:spPr/>
        <p:txBody>
          <a:bodyPr/>
          <a:lstStyle/>
          <a:p>
            <a:r>
              <a:rPr lang="en-US" dirty="0"/>
              <a:t>Service and Enforcement</a:t>
            </a:r>
          </a:p>
        </p:txBody>
      </p:sp>
      <p:sp>
        <p:nvSpPr>
          <p:cNvPr id="3" name="Content Placeholder 2">
            <a:extLst>
              <a:ext uri="{FF2B5EF4-FFF2-40B4-BE49-F238E27FC236}">
                <a16:creationId xmlns:a16="http://schemas.microsoft.com/office/drawing/2014/main" id="{500960B5-BCA8-4F86-AD39-A479937E7377}"/>
              </a:ext>
            </a:extLst>
          </p:cNvPr>
          <p:cNvSpPr>
            <a:spLocks noGrp="1"/>
          </p:cNvSpPr>
          <p:nvPr>
            <p:ph idx="1"/>
          </p:nvPr>
        </p:nvSpPr>
        <p:spPr>
          <a:xfrm>
            <a:off x="87086" y="1602377"/>
            <a:ext cx="8795657" cy="4574586"/>
          </a:xfrm>
        </p:spPr>
        <p:txBody>
          <a:bodyPr/>
          <a:lstStyle/>
          <a:p>
            <a:r>
              <a:rPr lang="en-US" sz="2600" dirty="0"/>
              <a:t>Petitioning agency is responsible for service of ERPO and for execution of legal process required for seizure and storage of firearms. Law enforcement agency may cooperate with other law enforcement entities. </a:t>
            </a:r>
          </a:p>
          <a:p>
            <a:r>
              <a:rPr lang="en-US" sz="2600" dirty="0"/>
              <a:t>When respondent resides on Tribal territory, the chief LEO of the agency responsible for service must request assistance and counsel of appropriate Tribal PD prior to serving the respondent. </a:t>
            </a:r>
          </a:p>
          <a:p>
            <a:r>
              <a:rPr lang="en-US" sz="2600" dirty="0"/>
              <a:t>When petitioner is a family or household member, primary law enforcement agency serving jurisdiction of respondent’s residence is responsible for execution of legal process required for the seizure and storage of firearms.</a:t>
            </a:r>
          </a:p>
        </p:txBody>
      </p:sp>
      <p:sp>
        <p:nvSpPr>
          <p:cNvPr id="4" name="Slide Number Placeholder 3">
            <a:extLst>
              <a:ext uri="{FF2B5EF4-FFF2-40B4-BE49-F238E27FC236}">
                <a16:creationId xmlns:a16="http://schemas.microsoft.com/office/drawing/2014/main" id="{422928FE-9CD5-4F19-40A3-B7331F2296AB}"/>
              </a:ext>
            </a:extLst>
          </p:cNvPr>
          <p:cNvSpPr>
            <a:spLocks noGrp="1"/>
          </p:cNvSpPr>
          <p:nvPr>
            <p:ph type="sldNum" sz="quarter" idx="12"/>
          </p:nvPr>
        </p:nvSpPr>
        <p:spPr/>
        <p:txBody>
          <a:bodyPr/>
          <a:lstStyle/>
          <a:p>
            <a:fld id="{6395B1FE-02DB-4CCE-8F71-F86C2B27A979}" type="slidenum">
              <a:rPr lang="en-US" smtClean="0"/>
              <a:pPr/>
              <a:t>7</a:t>
            </a:fld>
            <a:endParaRPr lang="en-US"/>
          </a:p>
        </p:txBody>
      </p:sp>
    </p:spTree>
    <p:extLst>
      <p:ext uri="{BB962C8B-B14F-4D97-AF65-F5344CB8AC3E}">
        <p14:creationId xmlns:p14="http://schemas.microsoft.com/office/powerpoint/2010/main" val="42498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B4049-23DA-0C41-D584-AF970296907C}"/>
              </a:ext>
            </a:extLst>
          </p:cNvPr>
          <p:cNvSpPr>
            <a:spLocks noGrp="1"/>
          </p:cNvSpPr>
          <p:nvPr>
            <p:ph type="title"/>
          </p:nvPr>
        </p:nvSpPr>
        <p:spPr/>
        <p:txBody>
          <a:bodyPr/>
          <a:lstStyle/>
          <a:p>
            <a:r>
              <a:rPr lang="en-US" dirty="0"/>
              <a:t>Court Records Access</a:t>
            </a:r>
          </a:p>
        </p:txBody>
      </p:sp>
      <p:sp>
        <p:nvSpPr>
          <p:cNvPr id="3" name="Content Placeholder 2">
            <a:extLst>
              <a:ext uri="{FF2B5EF4-FFF2-40B4-BE49-F238E27FC236}">
                <a16:creationId xmlns:a16="http://schemas.microsoft.com/office/drawing/2014/main" id="{C2640E21-F047-D993-0C19-881A8A3E3EE3}"/>
              </a:ext>
            </a:extLst>
          </p:cNvPr>
          <p:cNvSpPr>
            <a:spLocks noGrp="1"/>
          </p:cNvSpPr>
          <p:nvPr>
            <p:ph idx="1"/>
          </p:nvPr>
        </p:nvSpPr>
        <p:spPr>
          <a:xfrm>
            <a:off x="104503" y="1654629"/>
            <a:ext cx="8917577" cy="4554582"/>
          </a:xfrm>
        </p:spPr>
        <p:txBody>
          <a:bodyPr/>
          <a:lstStyle/>
          <a:p>
            <a:r>
              <a:rPr lang="en-US" dirty="0"/>
              <a:t>These will be public “civil” case records.</a:t>
            </a:r>
          </a:p>
          <a:p>
            <a:r>
              <a:rPr lang="en-US" dirty="0"/>
              <a:t>Despite language in law purporting to make portions of a petition or a case nonpublic, the Chief Justice signed an Order directing that the Rules of Public Access will apply.</a:t>
            </a:r>
          </a:p>
          <a:p>
            <a:r>
              <a:rPr lang="en-US" dirty="0"/>
              <a:t>The </a:t>
            </a:r>
            <a:r>
              <a:rPr lang="en-US" b="1" dirty="0"/>
              <a:t>records will be available </a:t>
            </a:r>
            <a:r>
              <a:rPr lang="en-US" dirty="0"/>
              <a:t>in MCRO, and in MGA for court partners, </a:t>
            </a:r>
            <a:r>
              <a:rPr lang="en-US" b="1" dirty="0"/>
              <a:t>only IF filings remain public </a:t>
            </a:r>
            <a:r>
              <a:rPr lang="en-US" dirty="0"/>
              <a:t>(i.e. only if a filer does not request and a court does not grant a confidential or sealed status).</a:t>
            </a:r>
          </a:p>
          <a:p>
            <a:r>
              <a:rPr lang="en-US" dirty="0"/>
              <a:t>Some supporting documentation submitted such as medical records will be nonpublic under court rules and not available in MGA. </a:t>
            </a:r>
          </a:p>
        </p:txBody>
      </p:sp>
      <p:sp>
        <p:nvSpPr>
          <p:cNvPr id="4" name="Slide Number Placeholder 3">
            <a:extLst>
              <a:ext uri="{FF2B5EF4-FFF2-40B4-BE49-F238E27FC236}">
                <a16:creationId xmlns:a16="http://schemas.microsoft.com/office/drawing/2014/main" id="{3AEEBEE7-3EA0-F3E1-3122-6BCA295DE4DE}"/>
              </a:ext>
            </a:extLst>
          </p:cNvPr>
          <p:cNvSpPr>
            <a:spLocks noGrp="1"/>
          </p:cNvSpPr>
          <p:nvPr>
            <p:ph type="sldNum" sz="quarter" idx="12"/>
          </p:nvPr>
        </p:nvSpPr>
        <p:spPr/>
        <p:txBody>
          <a:bodyPr/>
          <a:lstStyle/>
          <a:p>
            <a:fld id="{6395B1FE-02DB-4CCE-8F71-F86C2B27A979}" type="slidenum">
              <a:rPr lang="en-US" smtClean="0"/>
              <a:pPr/>
              <a:t>8</a:t>
            </a:fld>
            <a:endParaRPr lang="en-US"/>
          </a:p>
        </p:txBody>
      </p:sp>
    </p:spTree>
    <p:extLst>
      <p:ext uri="{BB962C8B-B14F-4D97-AF65-F5344CB8AC3E}">
        <p14:creationId xmlns:p14="http://schemas.microsoft.com/office/powerpoint/2010/main" val="183348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4767-E33A-461B-A622-7FAC86BADA8C}"/>
              </a:ext>
            </a:extLst>
          </p:cNvPr>
          <p:cNvSpPr>
            <a:spLocks noGrp="1"/>
          </p:cNvSpPr>
          <p:nvPr>
            <p:ph type="title"/>
          </p:nvPr>
        </p:nvSpPr>
        <p:spPr/>
        <p:txBody>
          <a:bodyPr/>
          <a:lstStyle/>
          <a:p>
            <a:r>
              <a:rPr lang="en-US" sz="4400" dirty="0">
                <a:ea typeface="+mn-lt"/>
                <a:cs typeface="+mn-lt"/>
              </a:rPr>
              <a:t>ERPO Data Exchange</a:t>
            </a:r>
            <a:endParaRPr lang="en-US" dirty="0"/>
          </a:p>
        </p:txBody>
      </p:sp>
      <p:sp>
        <p:nvSpPr>
          <p:cNvPr id="3" name="Content Placeholder 2">
            <a:extLst>
              <a:ext uri="{FF2B5EF4-FFF2-40B4-BE49-F238E27FC236}">
                <a16:creationId xmlns:a16="http://schemas.microsoft.com/office/drawing/2014/main" id="{573E4BCC-6843-4E85-9D2C-EED1DDC516C3}"/>
              </a:ext>
            </a:extLst>
          </p:cNvPr>
          <p:cNvSpPr>
            <a:spLocks noGrp="1"/>
          </p:cNvSpPr>
          <p:nvPr>
            <p:ph idx="1"/>
          </p:nvPr>
        </p:nvSpPr>
        <p:spPr>
          <a:xfrm>
            <a:off x="452847" y="1793966"/>
            <a:ext cx="8062504" cy="4382997"/>
          </a:xfrm>
        </p:spPr>
        <p:txBody>
          <a:bodyPr/>
          <a:lstStyle/>
          <a:p>
            <a:r>
              <a:rPr lang="en-US" dirty="0">
                <a:ea typeface="+mn-lt"/>
                <a:cs typeface="+mn-lt"/>
              </a:rPr>
              <a:t>Statute </a:t>
            </a:r>
            <a:r>
              <a:rPr lang="en-US" sz="2800" dirty="0">
                <a:ea typeface="+mn-lt"/>
                <a:cs typeface="+mn-lt"/>
              </a:rPr>
              <a:t>requires the court to electronically transmit the orders to </a:t>
            </a:r>
            <a:r>
              <a:rPr lang="en-US" dirty="0">
                <a:ea typeface="+mn-lt"/>
                <a:cs typeface="+mn-lt"/>
              </a:rPr>
              <a:t>the National Criminal Background Check System (NICS), and remove when order expires</a:t>
            </a:r>
            <a:r>
              <a:rPr lang="en-US" sz="2800" dirty="0">
                <a:ea typeface="+mn-lt"/>
                <a:cs typeface="+mn-lt"/>
              </a:rPr>
              <a:t>. </a:t>
            </a:r>
          </a:p>
          <a:p>
            <a:r>
              <a:rPr lang="en-US" dirty="0">
                <a:ea typeface="+mn-lt"/>
                <a:cs typeface="+mn-lt"/>
              </a:rPr>
              <a:t>A project and discussions with BCA are underway to implement </a:t>
            </a:r>
            <a:r>
              <a:rPr lang="en-US" sz="2800" dirty="0">
                <a:ea typeface="+mn-lt"/>
                <a:cs typeface="+mn-lt"/>
              </a:rPr>
              <a:t>the correct process.</a:t>
            </a:r>
          </a:p>
          <a:p>
            <a:r>
              <a:rPr lang="en-US" dirty="0">
                <a:ea typeface="+mn-lt"/>
                <a:cs typeface="+mn-lt"/>
              </a:rPr>
              <a:t>Data pass will look like HRO with minimal data and attached documents. </a:t>
            </a:r>
          </a:p>
          <a:p>
            <a:r>
              <a:rPr lang="en-US" b="1" dirty="0">
                <a:ea typeface="+mn-lt"/>
                <a:cs typeface="+mn-lt"/>
              </a:rPr>
              <a:t>NOTE</a:t>
            </a:r>
            <a:r>
              <a:rPr lang="en-US" dirty="0">
                <a:ea typeface="+mn-lt"/>
                <a:cs typeface="+mn-lt"/>
              </a:rPr>
              <a:t>: if case is sealed, data pass will not occur and/or order will be removed from NCIC/NICS.</a:t>
            </a:r>
            <a:endParaRPr lang="en-US" sz="2800" dirty="0">
              <a:ea typeface="+mn-lt"/>
              <a:cs typeface="+mn-lt"/>
            </a:endParaRPr>
          </a:p>
          <a:p>
            <a:endParaRPr lang="en-US" sz="2800" dirty="0">
              <a:ea typeface="+mn-lt"/>
              <a:cs typeface="+mn-lt"/>
            </a:endParaRPr>
          </a:p>
          <a:p>
            <a:pPr marL="0" indent="0">
              <a:buNone/>
            </a:pPr>
            <a:endParaRPr lang="en-US" dirty="0"/>
          </a:p>
        </p:txBody>
      </p:sp>
      <p:sp>
        <p:nvSpPr>
          <p:cNvPr id="4" name="Slide Number Placeholder 3">
            <a:extLst>
              <a:ext uri="{FF2B5EF4-FFF2-40B4-BE49-F238E27FC236}">
                <a16:creationId xmlns:a16="http://schemas.microsoft.com/office/drawing/2014/main" id="{650E12C3-EBFC-44B2-9F30-DE1873E7C8C8}"/>
              </a:ext>
            </a:extLst>
          </p:cNvPr>
          <p:cNvSpPr>
            <a:spLocks noGrp="1"/>
          </p:cNvSpPr>
          <p:nvPr>
            <p:ph type="sldNum" sz="quarter" idx="12"/>
          </p:nvPr>
        </p:nvSpPr>
        <p:spPr/>
        <p:txBody>
          <a:bodyPr/>
          <a:lstStyle/>
          <a:p>
            <a:fld id="{6395B1FE-02DB-4CCE-8F71-F86C2B27A979}" type="slidenum">
              <a:rPr lang="en-US" smtClean="0"/>
              <a:pPr/>
              <a:t>9</a:t>
            </a:fld>
            <a:endParaRPr lang="en-US"/>
          </a:p>
        </p:txBody>
      </p:sp>
    </p:spTree>
    <p:extLst>
      <p:ext uri="{BB962C8B-B14F-4D97-AF65-F5344CB8AC3E}">
        <p14:creationId xmlns:p14="http://schemas.microsoft.com/office/powerpoint/2010/main" val="2875641344"/>
      </p:ext>
    </p:extLst>
  </p:cSld>
  <p:clrMapOvr>
    <a:masterClrMapping/>
  </p:clrMapOvr>
</p:sld>
</file>

<file path=ppt/theme/theme1.xml><?xml version="1.0" encoding="utf-8"?>
<a:theme xmlns:a="http://schemas.openxmlformats.org/drawingml/2006/main" name="BusEd Template - PowerPoint Presentatio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Ed Template - PowerPoint Presentation.pot [Read-Only] [Compatibility Mode]" id="{D8CA1196-93A5-4057-9808-0C0A44A64E14}" vid="{E8779D40-DD3A-4D00-BD6B-884F0BABB7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4B54219C34A8479F061972AA478CCF" ma:contentTypeVersion="5" ma:contentTypeDescription="Create a new document." ma:contentTypeScope="" ma:versionID="022d14636ed1e910ee79a9fc79b01412">
  <xsd:schema xmlns:xsd="http://www.w3.org/2001/XMLSchema" xmlns:xs="http://www.w3.org/2001/XMLSchema" xmlns:p="http://schemas.microsoft.com/office/2006/metadata/properties" xmlns:ns2="33eb12f8-c76f-492f-9c1f-7d19933aa02c" xmlns:ns3="76000b48-f9ee-4488-80eb-3d13b13eee4c" targetNamespace="http://schemas.microsoft.com/office/2006/metadata/properties" ma:root="true" ma:fieldsID="4cb081a262e78c8e4792c154eae24aae" ns2:_="" ns3:_="">
    <xsd:import namespace="33eb12f8-c76f-492f-9c1f-7d19933aa02c"/>
    <xsd:import namespace="76000b48-f9ee-4488-80eb-3d13b13eee4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eb12f8-c76f-492f-9c1f-7d19933aa0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000b48-f9ee-4488-80eb-3d13b13eee4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6000b48-f9ee-4488-80eb-3d13b13eee4c">
      <UserInfo>
        <DisplayName>Berentson, Beau</DisplayName>
        <AccountId>21</AccountId>
        <AccountType/>
      </UserInfo>
    </SharedWithUsers>
  </documentManagement>
</p:properties>
</file>

<file path=customXml/itemProps1.xml><?xml version="1.0" encoding="utf-8"?>
<ds:datastoreItem xmlns:ds="http://schemas.openxmlformats.org/officeDocument/2006/customXml" ds:itemID="{1203B823-30BD-4B5F-889A-0183977883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eb12f8-c76f-492f-9c1f-7d19933aa02c"/>
    <ds:schemaRef ds:uri="76000b48-f9ee-4488-80eb-3d13b13eee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66D1F3-A566-4FE1-A79B-2F6664776C9C}">
  <ds:schemaRefs>
    <ds:schemaRef ds:uri="http://schemas.microsoft.com/sharepoint/v3/contenttype/forms"/>
  </ds:schemaRefs>
</ds:datastoreItem>
</file>

<file path=customXml/itemProps3.xml><?xml version="1.0" encoding="utf-8"?>
<ds:datastoreItem xmlns:ds="http://schemas.openxmlformats.org/officeDocument/2006/customXml" ds:itemID="{7D499076-124F-4FA5-AE43-6839520C2BD2}">
  <ds:schemaRefs>
    <ds:schemaRef ds:uri="33eb12f8-c76f-492f-9c1f-7d19933aa02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6000b48-f9ee-4488-80eb-3d13b13eee4c"/>
  </ds:schemaRefs>
</ds:datastoreItem>
</file>

<file path=docProps/app.xml><?xml version="1.0" encoding="utf-8"?>
<Properties xmlns="http://schemas.openxmlformats.org/officeDocument/2006/extended-properties" xmlns:vt="http://schemas.openxmlformats.org/officeDocument/2006/docPropsVTypes">
  <Template/>
  <TotalTime>3104</TotalTime>
  <Words>1216</Words>
  <Application>Microsoft Office PowerPoint</Application>
  <PresentationFormat>On-screen Show (4:3)</PresentationFormat>
  <Paragraphs>105</Paragraphs>
  <Slides>17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BusEd Template - PowerPoint Presentation</vt:lpstr>
      <vt:lpstr>PowerPoint Presentation</vt:lpstr>
      <vt:lpstr>Scope of Presentation</vt:lpstr>
      <vt:lpstr>Extreme Risk Protection Orders</vt:lpstr>
      <vt:lpstr>ERPO Case Filing</vt:lpstr>
      <vt:lpstr>Order Issuance</vt:lpstr>
      <vt:lpstr>Firearms Transfer</vt:lpstr>
      <vt:lpstr>Service and Enforcement</vt:lpstr>
      <vt:lpstr>Court Records Access</vt:lpstr>
      <vt:lpstr>ERPO Data Exchange</vt:lpstr>
      <vt:lpstr>Criminal Penalties</vt:lpstr>
      <vt:lpstr>Other Provisions</vt:lpstr>
      <vt:lpstr>(ERPO) FIREARMS STORAGE MODEL PROCEDURE Minn. Stat. 624.7175 Slide 1 of 2 </vt:lpstr>
      <vt:lpstr>(ERPO) FIREARMS STORAGE MODEL PROCEDURE Minn. Stat. 624.7175 Slide 2 of 2</vt:lpstr>
      <vt:lpstr>For More Court Information</vt:lpstr>
      <vt:lpstr>Update on another law taking effect -Sign and Release Warrants-</vt:lpstr>
      <vt:lpstr>Sign and Release Warrants</vt:lpstr>
      <vt:lpstr>PowerPoint Presentation</vt:lpstr>
    </vt:vector>
  </TitlesOfParts>
  <Company>Minnesota Judicial Branch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Court Services - Business Education Unit</dc:creator>
  <cp:lastModifiedBy>Jeff Potts</cp:lastModifiedBy>
  <cp:revision>155</cp:revision>
  <cp:lastPrinted>2022-03-02T17:28:05Z</cp:lastPrinted>
  <dcterms:created xsi:type="dcterms:W3CDTF">2010-03-11T14:37:03Z</dcterms:created>
  <dcterms:modified xsi:type="dcterms:W3CDTF">2023-12-26T15:02:45Z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0x010100F94B54219C34A8479F061972AA478CCF</vt:lpwstr>
  </property>
  <property fmtid="{D5CDD505-2E9C-101B-9397-08002B2CF9AE}" pid="3" name="IsMyDocuments">
    <vt:bool>true</vt:bool>
  </property>
  <property fmtid="{D5CDD505-2E9C-101B-9397-08002B2CF9AE}" pid="4" name="_dlc_DocIdItemGuid">
    <vt:lpwstr>8158d31f-9f48-4bcc-bb56-4de4823e354d</vt:lpwstr>
  </property>
</Properties>
</file>